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Dream Avenue" charset="1" panose="02000503000000020004"/>
      <p:regular r:id="rId17"/>
    </p:embeddedFont>
    <p:embeddedFont>
      <p:font typeface="Alice" charset="1" panose="00000500000000000000"/>
      <p:regular r:id="rId18"/>
    </p:embeddedFont>
    <p:embeddedFont>
      <p:font typeface="Alice Bold" charset="1" panose="00000500000000000000"/>
      <p:regular r:id="rId19"/>
    </p:embeddedFont>
    <p:embeddedFont>
      <p:font typeface="TAN Pearl" charset="1" panose="00000000000000000000"/>
      <p:regular r:id="rId20"/>
    </p:embeddedFont>
    <p:embeddedFont>
      <p:font typeface="Public Sans" charset="1" panose="00000000000000000000"/>
      <p:regular r:id="rId21"/>
    </p:embeddedFont>
    <p:embeddedFont>
      <p:font typeface="DejaVu Serif Bold" charset="1" panose="0206080305060502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jpeg" Type="http://schemas.openxmlformats.org/officeDocument/2006/relationships/image"/><Relationship Id="rId5"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jpeg" Type="http://schemas.openxmlformats.org/officeDocument/2006/relationships/image"/><Relationship Id="rId7"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13" Target="../media/image2.png" Type="http://schemas.openxmlformats.org/officeDocument/2006/relationships/image"/><Relationship Id="rId2" Target="../media/image1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jpeg" Type="http://schemas.openxmlformats.org/officeDocument/2006/relationships/image"/><Relationship Id="rId6"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877281" y="0"/>
            <a:ext cx="3088591" cy="10287000"/>
            <a:chOff x="0" y="0"/>
            <a:chExt cx="813456" cy="2709333"/>
          </a:xfrm>
        </p:grpSpPr>
        <p:sp>
          <p:nvSpPr>
            <p:cNvPr name="Freeform 3" id="3"/>
            <p:cNvSpPr/>
            <p:nvPr/>
          </p:nvSpPr>
          <p:spPr>
            <a:xfrm flipH="false" flipV="false" rot="0">
              <a:off x="0" y="0"/>
              <a:ext cx="813456" cy="2709333"/>
            </a:xfrm>
            <a:custGeom>
              <a:avLst/>
              <a:gdLst/>
              <a:ahLst/>
              <a:cxnLst/>
              <a:rect r="r" b="b" t="t" l="l"/>
              <a:pathLst>
                <a:path h="2709333" w="813456">
                  <a:moveTo>
                    <a:pt x="0" y="0"/>
                  </a:moveTo>
                  <a:lnTo>
                    <a:pt x="813456" y="0"/>
                  </a:lnTo>
                  <a:lnTo>
                    <a:pt x="813456" y="2709333"/>
                  </a:lnTo>
                  <a:lnTo>
                    <a:pt x="0" y="2709333"/>
                  </a:lnTo>
                  <a:close/>
                </a:path>
              </a:pathLst>
            </a:custGeom>
            <a:solidFill>
              <a:srgbClr val="DFD3CA"/>
            </a:solidFill>
            <a:ln cap="sq">
              <a:noFill/>
              <a:prstDash val="solid"/>
              <a:miter/>
            </a:ln>
          </p:spPr>
        </p:sp>
        <p:sp>
          <p:nvSpPr>
            <p:cNvPr name="TextBox 4" id="4"/>
            <p:cNvSpPr txBox="true"/>
            <p:nvPr/>
          </p:nvSpPr>
          <p:spPr>
            <a:xfrm>
              <a:off x="0" y="-28575"/>
              <a:ext cx="813456" cy="2737908"/>
            </a:xfrm>
            <a:prstGeom prst="rect">
              <a:avLst/>
            </a:prstGeom>
          </p:spPr>
          <p:txBody>
            <a:bodyPr anchor="ctr" rtlCol="false" tIns="50800" lIns="50800" bIns="50800" rIns="50800"/>
            <a:lstStyle/>
            <a:p>
              <a:pPr algn="ctr">
                <a:lnSpc>
                  <a:spcPts val="2852"/>
                </a:lnSpc>
              </a:pPr>
            </a:p>
          </p:txBody>
        </p:sp>
      </p:grpSp>
      <p:sp>
        <p:nvSpPr>
          <p:cNvPr name="Freeform 5" id="5"/>
          <p:cNvSpPr/>
          <p:nvPr/>
        </p:nvSpPr>
        <p:spPr>
          <a:xfrm flipH="false" flipV="false" rot="0">
            <a:off x="10699295" y="3768343"/>
            <a:ext cx="7247657" cy="5725649"/>
          </a:xfrm>
          <a:custGeom>
            <a:avLst/>
            <a:gdLst/>
            <a:ahLst/>
            <a:cxnLst/>
            <a:rect r="r" b="b" t="t" l="l"/>
            <a:pathLst>
              <a:path h="5725649" w="7247657">
                <a:moveTo>
                  <a:pt x="0" y="0"/>
                </a:moveTo>
                <a:lnTo>
                  <a:pt x="7247657" y="0"/>
                </a:lnTo>
                <a:lnTo>
                  <a:pt x="7247657" y="5725649"/>
                </a:lnTo>
                <a:lnTo>
                  <a:pt x="0" y="5725649"/>
                </a:lnTo>
                <a:lnTo>
                  <a:pt x="0" y="0"/>
                </a:lnTo>
                <a:close/>
              </a:path>
            </a:pathLst>
          </a:custGeom>
          <a:blipFill>
            <a:blip r:embed="rId2"/>
            <a:stretch>
              <a:fillRect l="0" t="0" r="0" b="0"/>
            </a:stretch>
          </a:blipFill>
        </p:spPr>
      </p:sp>
      <p:sp>
        <p:nvSpPr>
          <p:cNvPr name="Freeform 6" id="6"/>
          <p:cNvSpPr/>
          <p:nvPr/>
        </p:nvSpPr>
        <p:spPr>
          <a:xfrm flipH="false" flipV="false" rot="0">
            <a:off x="16156820" y="0"/>
            <a:ext cx="2131180" cy="873040"/>
          </a:xfrm>
          <a:custGeom>
            <a:avLst/>
            <a:gdLst/>
            <a:ahLst/>
            <a:cxnLst/>
            <a:rect r="r" b="b" t="t" l="l"/>
            <a:pathLst>
              <a:path h="873040" w="2131180">
                <a:moveTo>
                  <a:pt x="0" y="0"/>
                </a:moveTo>
                <a:lnTo>
                  <a:pt x="2131180" y="0"/>
                </a:lnTo>
                <a:lnTo>
                  <a:pt x="2131180" y="873040"/>
                </a:lnTo>
                <a:lnTo>
                  <a:pt x="0" y="873040"/>
                </a:lnTo>
                <a:lnTo>
                  <a:pt x="0" y="0"/>
                </a:lnTo>
                <a:close/>
              </a:path>
            </a:pathLst>
          </a:custGeom>
          <a:blipFill>
            <a:blip r:embed="rId3"/>
            <a:stretch>
              <a:fillRect l="-550" t="0" r="0" b="0"/>
            </a:stretch>
          </a:blipFill>
        </p:spPr>
      </p:sp>
      <p:sp>
        <p:nvSpPr>
          <p:cNvPr name="TextBox 7" id="7"/>
          <p:cNvSpPr txBox="true"/>
          <p:nvPr/>
        </p:nvSpPr>
        <p:spPr>
          <a:xfrm rot="0">
            <a:off x="2848413" y="899673"/>
            <a:ext cx="13221109" cy="2065692"/>
          </a:xfrm>
          <a:prstGeom prst="rect">
            <a:avLst/>
          </a:prstGeom>
        </p:spPr>
        <p:txBody>
          <a:bodyPr anchor="t" rtlCol="false" tIns="0" lIns="0" bIns="0" rIns="0">
            <a:spAutoFit/>
          </a:bodyPr>
          <a:lstStyle/>
          <a:p>
            <a:pPr algn="ctr">
              <a:lnSpc>
                <a:spcPts val="7684"/>
              </a:lnSpc>
            </a:pPr>
            <a:r>
              <a:rPr lang="en-US" sz="7115" spc="234">
                <a:solidFill>
                  <a:srgbClr val="000000"/>
                </a:solidFill>
                <a:latin typeface="Dream Avenue"/>
                <a:ea typeface="Dream Avenue"/>
                <a:cs typeface="Dream Avenue"/>
                <a:sym typeface="Dream Avenue"/>
              </a:rPr>
              <a:t>Social Network Analysis </a:t>
            </a:r>
          </a:p>
          <a:p>
            <a:pPr algn="ctr">
              <a:lnSpc>
                <a:spcPts val="4290"/>
              </a:lnSpc>
            </a:pPr>
            <a:r>
              <a:rPr lang="en-US" sz="3973" spc="131">
                <a:solidFill>
                  <a:srgbClr val="000000"/>
                </a:solidFill>
                <a:latin typeface="Dream Avenue"/>
                <a:ea typeface="Dream Avenue"/>
                <a:cs typeface="Dream Avenue"/>
                <a:sym typeface="Dream Avenue"/>
              </a:rPr>
              <a:t>(For detecting mutual friends and shortest path between users)</a:t>
            </a:r>
          </a:p>
        </p:txBody>
      </p:sp>
      <p:sp>
        <p:nvSpPr>
          <p:cNvPr name="TextBox 8" id="8"/>
          <p:cNvSpPr txBox="true"/>
          <p:nvPr/>
        </p:nvSpPr>
        <p:spPr>
          <a:xfrm rot="0">
            <a:off x="2464322" y="4046398"/>
            <a:ext cx="11480697" cy="3408619"/>
          </a:xfrm>
          <a:prstGeom prst="rect">
            <a:avLst/>
          </a:prstGeom>
        </p:spPr>
        <p:txBody>
          <a:bodyPr anchor="t" rtlCol="false" tIns="0" lIns="0" bIns="0" rIns="0">
            <a:spAutoFit/>
          </a:bodyPr>
          <a:lstStyle/>
          <a:p>
            <a:pPr algn="l">
              <a:lnSpc>
                <a:spcPts val="5430"/>
              </a:lnSpc>
            </a:pPr>
            <a:r>
              <a:rPr lang="en-US" sz="3879">
                <a:solidFill>
                  <a:srgbClr val="000000"/>
                </a:solidFill>
                <a:latin typeface="Dream Avenue"/>
                <a:ea typeface="Dream Avenue"/>
                <a:cs typeface="Dream Avenue"/>
                <a:sym typeface="Dream Avenue"/>
              </a:rPr>
              <a:t>By:</a:t>
            </a:r>
            <a:r>
              <a:rPr lang="en-US" sz="3879">
                <a:solidFill>
                  <a:srgbClr val="010101"/>
                </a:solidFill>
                <a:latin typeface="Dream Avenue"/>
                <a:ea typeface="Dream Avenue"/>
                <a:cs typeface="Dream Avenue"/>
                <a:sym typeface="Dream Avenue"/>
              </a:rPr>
              <a:t>-</a:t>
            </a:r>
          </a:p>
          <a:p>
            <a:pPr algn="l">
              <a:lnSpc>
                <a:spcPts val="5430"/>
              </a:lnSpc>
            </a:pPr>
            <a:r>
              <a:rPr lang="en-US" sz="3879">
                <a:solidFill>
                  <a:srgbClr val="000000"/>
                </a:solidFill>
                <a:latin typeface="Dream Avenue"/>
                <a:ea typeface="Dream Avenue"/>
                <a:cs typeface="Dream Avenue"/>
                <a:sym typeface="Dream Avenue"/>
              </a:rPr>
              <a:t>Aadya Srivastava</a:t>
            </a:r>
          </a:p>
          <a:p>
            <a:pPr algn="l">
              <a:lnSpc>
                <a:spcPts val="5430"/>
              </a:lnSpc>
            </a:pPr>
            <a:r>
              <a:rPr lang="en-US" sz="3879">
                <a:solidFill>
                  <a:srgbClr val="000000"/>
                </a:solidFill>
                <a:latin typeface="Dream Avenue"/>
                <a:ea typeface="Dream Avenue"/>
                <a:cs typeface="Dream Avenue"/>
                <a:sym typeface="Dream Avenue"/>
              </a:rPr>
              <a:t>Riya</a:t>
            </a:r>
          </a:p>
          <a:p>
            <a:pPr algn="l">
              <a:lnSpc>
                <a:spcPts val="5430"/>
              </a:lnSpc>
            </a:pPr>
            <a:r>
              <a:rPr lang="en-US" sz="3879">
                <a:solidFill>
                  <a:srgbClr val="000000"/>
                </a:solidFill>
                <a:latin typeface="Dream Avenue"/>
                <a:ea typeface="Dream Avenue"/>
                <a:cs typeface="Dream Avenue"/>
                <a:sym typeface="Dream Avenue"/>
              </a:rPr>
              <a:t>Manas Arora</a:t>
            </a:r>
          </a:p>
          <a:p>
            <a:pPr algn="l">
              <a:lnSpc>
                <a:spcPts val="5430"/>
              </a:lnSpc>
              <a:spcBef>
                <a:spcPct val="0"/>
              </a:spcBef>
            </a:pPr>
            <a:r>
              <a:rPr lang="en-US" sz="3879">
                <a:solidFill>
                  <a:srgbClr val="000000"/>
                </a:solidFill>
                <a:latin typeface="Dream Avenue"/>
                <a:ea typeface="Dream Avenue"/>
                <a:cs typeface="Dream Avenue"/>
                <a:sym typeface="Dream Avenue"/>
              </a:rPr>
              <a:t>Anubhav Anand </a:t>
            </a:r>
          </a:p>
        </p:txBody>
      </p:sp>
      <p:sp>
        <p:nvSpPr>
          <p:cNvPr name="TextBox 9" id="9"/>
          <p:cNvSpPr txBox="true"/>
          <p:nvPr/>
        </p:nvSpPr>
        <p:spPr>
          <a:xfrm rot="0">
            <a:off x="2464322" y="8536051"/>
            <a:ext cx="5740348" cy="1358773"/>
          </a:xfrm>
          <a:prstGeom prst="rect">
            <a:avLst/>
          </a:prstGeom>
        </p:spPr>
        <p:txBody>
          <a:bodyPr anchor="t" rtlCol="false" tIns="0" lIns="0" bIns="0" rIns="0">
            <a:spAutoFit/>
          </a:bodyPr>
          <a:lstStyle/>
          <a:p>
            <a:pPr algn="l">
              <a:lnSpc>
                <a:spcPts val="5431"/>
              </a:lnSpc>
            </a:pPr>
            <a:r>
              <a:rPr lang="en-US" sz="3879">
                <a:solidFill>
                  <a:srgbClr val="000000"/>
                </a:solidFill>
                <a:latin typeface="Dream Avenue"/>
                <a:ea typeface="Dream Avenue"/>
                <a:cs typeface="Dream Avenue"/>
                <a:sym typeface="Dream Avenue"/>
              </a:rPr>
              <a:t>Guided by:-</a:t>
            </a:r>
          </a:p>
          <a:p>
            <a:pPr algn="l">
              <a:lnSpc>
                <a:spcPts val="5431"/>
              </a:lnSpc>
              <a:spcBef>
                <a:spcPct val="0"/>
              </a:spcBef>
            </a:pPr>
            <a:r>
              <a:rPr lang="en-US" sz="3879">
                <a:solidFill>
                  <a:srgbClr val="000000"/>
                </a:solidFill>
                <a:latin typeface="Dream Avenue"/>
                <a:ea typeface="Dream Avenue"/>
                <a:cs typeface="Dream Avenue"/>
                <a:sym typeface="Dream Avenue"/>
              </a:rPr>
              <a:t>Dr. Mohammad Ahsan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FD3CA"/>
        </a:solidFill>
      </p:bgPr>
    </p:bg>
    <p:spTree>
      <p:nvGrpSpPr>
        <p:cNvPr id="1" name=""/>
        <p:cNvGrpSpPr/>
        <p:nvPr/>
      </p:nvGrpSpPr>
      <p:grpSpPr>
        <a:xfrm>
          <a:off x="0" y="0"/>
          <a:ext cx="0" cy="0"/>
          <a:chOff x="0" y="0"/>
          <a:chExt cx="0" cy="0"/>
        </a:xfrm>
      </p:grpSpPr>
      <p:sp>
        <p:nvSpPr>
          <p:cNvPr name="Freeform 2" id="2"/>
          <p:cNvSpPr/>
          <p:nvPr/>
        </p:nvSpPr>
        <p:spPr>
          <a:xfrm flipH="false" flipV="false" rot="0">
            <a:off x="13610015" y="-2147329"/>
            <a:ext cx="8690625" cy="6352057"/>
          </a:xfrm>
          <a:custGeom>
            <a:avLst/>
            <a:gdLst/>
            <a:ahLst/>
            <a:cxnLst/>
            <a:rect r="r" b="b" t="t" l="l"/>
            <a:pathLst>
              <a:path h="6352057" w="8690625">
                <a:moveTo>
                  <a:pt x="0" y="0"/>
                </a:moveTo>
                <a:lnTo>
                  <a:pt x="8690625" y="0"/>
                </a:lnTo>
                <a:lnTo>
                  <a:pt x="8690625" y="6352058"/>
                </a:lnTo>
                <a:lnTo>
                  <a:pt x="0" y="6352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7198" y="1755290"/>
            <a:ext cx="11296455" cy="8207268"/>
          </a:xfrm>
          <a:prstGeom prst="rect">
            <a:avLst/>
          </a:prstGeom>
        </p:spPr>
        <p:txBody>
          <a:bodyPr anchor="t" rtlCol="false" tIns="0" lIns="0" bIns="0" rIns="0">
            <a:spAutoFit/>
          </a:bodyPr>
          <a:lstStyle/>
          <a:p>
            <a:pPr algn="ctr">
              <a:lnSpc>
                <a:spcPts val="5430"/>
              </a:lnSpc>
              <a:spcBef>
                <a:spcPct val="0"/>
              </a:spcBef>
            </a:pPr>
            <a:r>
              <a:rPr lang="en-US" sz="3879">
                <a:solidFill>
                  <a:srgbClr val="000000"/>
                </a:solidFill>
                <a:latin typeface="Alice"/>
                <a:ea typeface="Alice"/>
                <a:cs typeface="Alice"/>
                <a:sym typeface="Alice"/>
              </a:rPr>
              <a:t>The Social Network Analysis project using Java demonstrates the power of graph theory and algorithms in analyzing social structures. With features like shortest path detection, mutual friends analysis, and community visualization, it provides key insights into social networks. Its user-friendly design,  makes advanced analysis accessible to non-programmers. The project serves as both a practical tool and an educational platform, highlighting the importance of SNA in areas like social media, professional networking, and marketing.</a:t>
            </a:r>
          </a:p>
        </p:txBody>
      </p:sp>
      <p:sp>
        <p:nvSpPr>
          <p:cNvPr name="Freeform 4" id="4"/>
          <p:cNvSpPr/>
          <p:nvPr/>
        </p:nvSpPr>
        <p:spPr>
          <a:xfrm flipH="false" flipV="false" rot="0">
            <a:off x="12509938" y="2500867"/>
            <a:ext cx="5778062" cy="6147660"/>
          </a:xfrm>
          <a:custGeom>
            <a:avLst/>
            <a:gdLst/>
            <a:ahLst/>
            <a:cxnLst/>
            <a:rect r="r" b="b" t="t" l="l"/>
            <a:pathLst>
              <a:path h="6147660" w="5778062">
                <a:moveTo>
                  <a:pt x="0" y="0"/>
                </a:moveTo>
                <a:lnTo>
                  <a:pt x="5778062" y="0"/>
                </a:lnTo>
                <a:lnTo>
                  <a:pt x="5778062" y="6147659"/>
                </a:lnTo>
                <a:lnTo>
                  <a:pt x="0" y="6147659"/>
                </a:lnTo>
                <a:lnTo>
                  <a:pt x="0" y="0"/>
                </a:lnTo>
                <a:close/>
              </a:path>
            </a:pathLst>
          </a:custGeom>
          <a:blipFill>
            <a:blip r:embed="rId4"/>
            <a:stretch>
              <a:fillRect l="-3198" t="0" r="-3198" b="0"/>
            </a:stretch>
          </a:blipFill>
        </p:spPr>
      </p:sp>
      <p:sp>
        <p:nvSpPr>
          <p:cNvPr name="TextBox 5" id="5"/>
          <p:cNvSpPr txBox="true"/>
          <p:nvPr/>
        </p:nvSpPr>
        <p:spPr>
          <a:xfrm rot="0">
            <a:off x="520133" y="127575"/>
            <a:ext cx="8270726" cy="1468876"/>
          </a:xfrm>
          <a:prstGeom prst="rect">
            <a:avLst/>
          </a:prstGeom>
        </p:spPr>
        <p:txBody>
          <a:bodyPr anchor="t" rtlCol="false" tIns="0" lIns="0" bIns="0" rIns="0">
            <a:spAutoFit/>
          </a:bodyPr>
          <a:lstStyle/>
          <a:p>
            <a:pPr algn="l" marL="0" indent="0" lvl="0">
              <a:lnSpc>
                <a:spcPts val="12240"/>
              </a:lnSpc>
              <a:spcBef>
                <a:spcPct val="0"/>
              </a:spcBef>
            </a:pPr>
            <a:r>
              <a:rPr lang="en-US" sz="7463">
                <a:solidFill>
                  <a:srgbClr val="000000"/>
                </a:solidFill>
                <a:latin typeface="Dream Avenue"/>
                <a:ea typeface="Dream Avenue"/>
                <a:cs typeface="Dream Avenue"/>
                <a:sym typeface="Dream Avenue"/>
              </a:rPr>
              <a:t>CONCLUSION</a:t>
            </a:r>
          </a:p>
        </p:txBody>
      </p:sp>
      <p:sp>
        <p:nvSpPr>
          <p:cNvPr name="Freeform 6" id="6"/>
          <p:cNvSpPr/>
          <p:nvPr/>
        </p:nvSpPr>
        <p:spPr>
          <a:xfrm flipH="false" flipV="false" rot="0">
            <a:off x="16156820" y="0"/>
            <a:ext cx="2131180" cy="873040"/>
          </a:xfrm>
          <a:custGeom>
            <a:avLst/>
            <a:gdLst/>
            <a:ahLst/>
            <a:cxnLst/>
            <a:rect r="r" b="b" t="t" l="l"/>
            <a:pathLst>
              <a:path h="873040" w="2131180">
                <a:moveTo>
                  <a:pt x="0" y="0"/>
                </a:moveTo>
                <a:lnTo>
                  <a:pt x="2131180" y="0"/>
                </a:lnTo>
                <a:lnTo>
                  <a:pt x="2131180" y="873040"/>
                </a:lnTo>
                <a:lnTo>
                  <a:pt x="0" y="873040"/>
                </a:lnTo>
                <a:lnTo>
                  <a:pt x="0" y="0"/>
                </a:lnTo>
                <a:close/>
              </a:path>
            </a:pathLst>
          </a:custGeom>
          <a:blipFill>
            <a:blip r:embed="rId5"/>
            <a:stretch>
              <a:fillRect l="-55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402619"/>
            <a:ext cx="7154125" cy="9032594"/>
            <a:chOff x="0" y="0"/>
            <a:chExt cx="660400" cy="833802"/>
          </a:xfrm>
        </p:grpSpPr>
        <p:sp>
          <p:nvSpPr>
            <p:cNvPr name="Freeform 3" id="3"/>
            <p:cNvSpPr/>
            <p:nvPr/>
          </p:nvSpPr>
          <p:spPr>
            <a:xfrm flipH="false" flipV="false" rot="0">
              <a:off x="0" y="0"/>
              <a:ext cx="660400" cy="833802"/>
            </a:xfrm>
            <a:custGeom>
              <a:avLst/>
              <a:gdLst/>
              <a:ahLst/>
              <a:cxnLst/>
              <a:rect r="r" b="b" t="t" l="l"/>
              <a:pathLst>
                <a:path h="833802"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969"/>
                  </a:cubicBezTo>
                  <a:lnTo>
                    <a:pt x="660400" y="833802"/>
                  </a:lnTo>
                  <a:lnTo>
                    <a:pt x="0" y="833802"/>
                  </a:lnTo>
                  <a:lnTo>
                    <a:pt x="0" y="329343"/>
                  </a:lnTo>
                  <a:cubicBezTo>
                    <a:pt x="1782" y="185660"/>
                    <a:pt x="93019" y="64045"/>
                    <a:pt x="220252" y="19070"/>
                  </a:cubicBezTo>
                  <a:close/>
                </a:path>
              </a:pathLst>
            </a:custGeom>
            <a:solidFill>
              <a:srgbClr val="DFD3CA"/>
            </a:solidFill>
          </p:spPr>
        </p:sp>
        <p:sp>
          <p:nvSpPr>
            <p:cNvPr name="TextBox 4" id="4"/>
            <p:cNvSpPr txBox="true"/>
            <p:nvPr/>
          </p:nvSpPr>
          <p:spPr>
            <a:xfrm>
              <a:off x="0" y="98425"/>
              <a:ext cx="660400" cy="735377"/>
            </a:xfrm>
            <a:prstGeom prst="rect">
              <a:avLst/>
            </a:prstGeom>
          </p:spPr>
          <p:txBody>
            <a:bodyPr anchor="ctr" rtlCol="false" tIns="50800" lIns="50800" bIns="50800" rIns="50800"/>
            <a:lstStyle/>
            <a:p>
              <a:pPr algn="ctr">
                <a:lnSpc>
                  <a:spcPts val="2852"/>
                </a:lnSpc>
              </a:pPr>
            </a:p>
          </p:txBody>
        </p:sp>
      </p:grpSp>
      <p:sp>
        <p:nvSpPr>
          <p:cNvPr name="Freeform 5" id="5"/>
          <p:cNvSpPr/>
          <p:nvPr/>
        </p:nvSpPr>
        <p:spPr>
          <a:xfrm flipH="false" flipV="false" rot="0">
            <a:off x="15515356" y="1272627"/>
            <a:ext cx="1786588" cy="1676145"/>
          </a:xfrm>
          <a:custGeom>
            <a:avLst/>
            <a:gdLst/>
            <a:ahLst/>
            <a:cxnLst/>
            <a:rect r="r" b="b" t="t" l="l"/>
            <a:pathLst>
              <a:path h="1676145" w="1786588">
                <a:moveTo>
                  <a:pt x="0" y="0"/>
                </a:moveTo>
                <a:lnTo>
                  <a:pt x="1786589" y="0"/>
                </a:lnTo>
                <a:lnTo>
                  <a:pt x="1786589" y="1676145"/>
                </a:lnTo>
                <a:lnTo>
                  <a:pt x="0" y="16761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212862" y="2473339"/>
            <a:ext cx="8178165" cy="8229600"/>
          </a:xfrm>
          <a:custGeom>
            <a:avLst/>
            <a:gdLst/>
            <a:ahLst/>
            <a:cxnLst/>
            <a:rect r="r" b="b" t="t" l="l"/>
            <a:pathLst>
              <a:path h="8229600" w="8178165">
                <a:moveTo>
                  <a:pt x="0" y="0"/>
                </a:moveTo>
                <a:lnTo>
                  <a:pt x="8178165" y="0"/>
                </a:lnTo>
                <a:lnTo>
                  <a:pt x="8178165" y="8229600"/>
                </a:lnTo>
                <a:lnTo>
                  <a:pt x="0" y="8229600"/>
                </a:lnTo>
                <a:lnTo>
                  <a:pt x="0" y="0"/>
                </a:lnTo>
                <a:close/>
              </a:path>
            </a:pathLst>
          </a:custGeom>
          <a:blipFill>
            <a:blip r:embed="rId4">
              <a:alphaModFix amt="18000"/>
            </a:blip>
            <a:stretch>
              <a:fillRect l="0" t="0" r="0" b="0"/>
            </a:stretch>
          </a:blipFill>
        </p:spPr>
      </p:sp>
      <p:sp>
        <p:nvSpPr>
          <p:cNvPr name="Freeform 7" id="7"/>
          <p:cNvSpPr/>
          <p:nvPr/>
        </p:nvSpPr>
        <p:spPr>
          <a:xfrm flipH="false" flipV="false" rot="0">
            <a:off x="2078580" y="4022307"/>
            <a:ext cx="5054366" cy="5255012"/>
          </a:xfrm>
          <a:custGeom>
            <a:avLst/>
            <a:gdLst/>
            <a:ahLst/>
            <a:cxnLst/>
            <a:rect r="r" b="b" t="t" l="l"/>
            <a:pathLst>
              <a:path h="5255012" w="5054366">
                <a:moveTo>
                  <a:pt x="0" y="0"/>
                </a:moveTo>
                <a:lnTo>
                  <a:pt x="5054365" y="0"/>
                </a:lnTo>
                <a:lnTo>
                  <a:pt x="5054365" y="5255012"/>
                </a:lnTo>
                <a:lnTo>
                  <a:pt x="0" y="5255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49886" y="4241503"/>
            <a:ext cx="6758015" cy="3021451"/>
          </a:xfrm>
          <a:prstGeom prst="rect">
            <a:avLst/>
          </a:prstGeom>
        </p:spPr>
        <p:txBody>
          <a:bodyPr anchor="t" rtlCol="false" tIns="0" lIns="0" bIns="0" rIns="0">
            <a:spAutoFit/>
          </a:bodyPr>
          <a:lstStyle/>
          <a:p>
            <a:pPr algn="l" marL="0" indent="0" lvl="0">
              <a:lnSpc>
                <a:spcPts val="12240"/>
              </a:lnSpc>
              <a:spcBef>
                <a:spcPct val="0"/>
              </a:spcBef>
            </a:pPr>
            <a:r>
              <a:rPr lang="en-US" sz="7463">
                <a:solidFill>
                  <a:srgbClr val="000000"/>
                </a:solidFill>
                <a:latin typeface="Dream Avenue"/>
                <a:ea typeface="Dream Avenue"/>
                <a:cs typeface="Dream Avenue"/>
                <a:sym typeface="Dream Avenue"/>
              </a:rPr>
              <a:t>Thank you for your time</a:t>
            </a:r>
          </a:p>
        </p:txBody>
      </p:sp>
      <p:sp>
        <p:nvSpPr>
          <p:cNvPr name="Freeform 9" id="9"/>
          <p:cNvSpPr/>
          <p:nvPr/>
        </p:nvSpPr>
        <p:spPr>
          <a:xfrm flipH="false" flipV="false" rot="0">
            <a:off x="16156820" y="0"/>
            <a:ext cx="2131180" cy="873040"/>
          </a:xfrm>
          <a:custGeom>
            <a:avLst/>
            <a:gdLst/>
            <a:ahLst/>
            <a:cxnLst/>
            <a:rect r="r" b="b" t="t" l="l"/>
            <a:pathLst>
              <a:path h="873040" w="2131180">
                <a:moveTo>
                  <a:pt x="0" y="0"/>
                </a:moveTo>
                <a:lnTo>
                  <a:pt x="2131180" y="0"/>
                </a:lnTo>
                <a:lnTo>
                  <a:pt x="2131180" y="873040"/>
                </a:lnTo>
                <a:lnTo>
                  <a:pt x="0" y="873040"/>
                </a:lnTo>
                <a:lnTo>
                  <a:pt x="0" y="0"/>
                </a:lnTo>
                <a:close/>
              </a:path>
            </a:pathLst>
          </a:custGeom>
          <a:blipFill>
            <a:blip r:embed="rId7"/>
            <a:stretch>
              <a:fillRect l="-55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2366193" y="1141863"/>
            <a:ext cx="6546798" cy="1279055"/>
          </a:xfrm>
          <a:prstGeom prst="rect">
            <a:avLst/>
          </a:prstGeom>
        </p:spPr>
        <p:txBody>
          <a:bodyPr anchor="t" rtlCol="false" tIns="0" lIns="0" bIns="0" rIns="0">
            <a:spAutoFit/>
          </a:bodyPr>
          <a:lstStyle/>
          <a:p>
            <a:pPr algn="l" marL="0" indent="0" lvl="0">
              <a:lnSpc>
                <a:spcPts val="10350"/>
              </a:lnSpc>
              <a:spcBef>
                <a:spcPct val="0"/>
              </a:spcBef>
            </a:pPr>
            <a:r>
              <a:rPr lang="en-US" sz="7393" spc="96" strike="noStrike" u="none">
                <a:solidFill>
                  <a:srgbClr val="000000"/>
                </a:solidFill>
                <a:latin typeface="Dream Avenue"/>
                <a:ea typeface="Dream Avenue"/>
                <a:cs typeface="Dream Avenue"/>
                <a:sym typeface="Dream Avenue"/>
              </a:rPr>
              <a:t>Introduction</a:t>
            </a:r>
          </a:p>
        </p:txBody>
      </p:sp>
      <p:grpSp>
        <p:nvGrpSpPr>
          <p:cNvPr name="Group 3" id="3"/>
          <p:cNvGrpSpPr/>
          <p:nvPr/>
        </p:nvGrpSpPr>
        <p:grpSpPr>
          <a:xfrm rot="0">
            <a:off x="-877281" y="0"/>
            <a:ext cx="3088591" cy="10287000"/>
            <a:chOff x="0" y="0"/>
            <a:chExt cx="813456" cy="2709333"/>
          </a:xfrm>
        </p:grpSpPr>
        <p:sp>
          <p:nvSpPr>
            <p:cNvPr name="Freeform 4" id="4"/>
            <p:cNvSpPr/>
            <p:nvPr/>
          </p:nvSpPr>
          <p:spPr>
            <a:xfrm flipH="false" flipV="false" rot="0">
              <a:off x="0" y="0"/>
              <a:ext cx="813456" cy="2709333"/>
            </a:xfrm>
            <a:custGeom>
              <a:avLst/>
              <a:gdLst/>
              <a:ahLst/>
              <a:cxnLst/>
              <a:rect r="r" b="b" t="t" l="l"/>
              <a:pathLst>
                <a:path h="2709333" w="813456">
                  <a:moveTo>
                    <a:pt x="0" y="0"/>
                  </a:moveTo>
                  <a:lnTo>
                    <a:pt x="813456" y="0"/>
                  </a:lnTo>
                  <a:lnTo>
                    <a:pt x="813456" y="2709333"/>
                  </a:lnTo>
                  <a:lnTo>
                    <a:pt x="0" y="2709333"/>
                  </a:lnTo>
                  <a:close/>
                </a:path>
              </a:pathLst>
            </a:custGeom>
            <a:solidFill>
              <a:srgbClr val="DFD3CA"/>
            </a:solidFill>
            <a:ln cap="sq">
              <a:noFill/>
              <a:prstDash val="solid"/>
              <a:miter/>
            </a:ln>
          </p:spPr>
        </p:sp>
        <p:sp>
          <p:nvSpPr>
            <p:cNvPr name="TextBox 5" id="5"/>
            <p:cNvSpPr txBox="true"/>
            <p:nvPr/>
          </p:nvSpPr>
          <p:spPr>
            <a:xfrm>
              <a:off x="0" y="-28575"/>
              <a:ext cx="813456" cy="2737908"/>
            </a:xfrm>
            <a:prstGeom prst="rect">
              <a:avLst/>
            </a:prstGeom>
          </p:spPr>
          <p:txBody>
            <a:bodyPr anchor="ctr" rtlCol="false" tIns="50800" lIns="50800" bIns="50800" rIns="50800"/>
            <a:lstStyle/>
            <a:p>
              <a:pPr algn="ctr" marL="0" indent="0" lvl="0">
                <a:lnSpc>
                  <a:spcPts val="2852"/>
                </a:lnSpc>
                <a:spcBef>
                  <a:spcPct val="0"/>
                </a:spcBef>
              </a:pPr>
            </a:p>
          </p:txBody>
        </p:sp>
      </p:grpSp>
      <p:sp>
        <p:nvSpPr>
          <p:cNvPr name="TextBox 6" id="6"/>
          <p:cNvSpPr txBox="true"/>
          <p:nvPr/>
        </p:nvSpPr>
        <p:spPr>
          <a:xfrm rot="0">
            <a:off x="2677884" y="2605958"/>
            <a:ext cx="8526735" cy="6916734"/>
          </a:xfrm>
          <a:prstGeom prst="rect">
            <a:avLst/>
          </a:prstGeom>
        </p:spPr>
        <p:txBody>
          <a:bodyPr anchor="t" rtlCol="false" tIns="0" lIns="0" bIns="0" rIns="0">
            <a:spAutoFit/>
          </a:bodyPr>
          <a:lstStyle/>
          <a:p>
            <a:pPr algn="l">
              <a:lnSpc>
                <a:spcPts val="3029"/>
              </a:lnSpc>
            </a:pPr>
            <a:r>
              <a:rPr lang="en-US" sz="2163">
                <a:solidFill>
                  <a:srgbClr val="010101"/>
                </a:solidFill>
                <a:latin typeface="Alice"/>
                <a:ea typeface="Alice"/>
                <a:cs typeface="Alice"/>
                <a:sym typeface="Alice"/>
              </a:rPr>
              <a:t>The Social Network Analysis (SNA) project is a Java-based tool designed to analyze and visualize social networks using graph algorithms like BFS. It enables users to explore connections, detect mutual friends, and identify shortest paths in a network through accessible visual interfaces . This project serves as an educational platform, bridging theoretical graph concepts with practical social network analysis without requiring extensive coding skills.</a:t>
            </a:r>
          </a:p>
          <a:p>
            <a:pPr algn="l">
              <a:lnSpc>
                <a:spcPts val="3029"/>
              </a:lnSpc>
            </a:pPr>
          </a:p>
          <a:p>
            <a:pPr algn="l">
              <a:lnSpc>
                <a:spcPts val="3029"/>
              </a:lnSpc>
            </a:pPr>
            <a:r>
              <a:rPr lang="en-US" sz="2163">
                <a:solidFill>
                  <a:srgbClr val="010101"/>
                </a:solidFill>
                <a:latin typeface="Alice"/>
                <a:ea typeface="Alice"/>
                <a:cs typeface="Alice"/>
                <a:sym typeface="Alice"/>
              </a:rPr>
              <a:t>In this project, "Detecting Mutual Friends and Shortest Path Between Them," we’ll focus on basically two specific tasks:</a:t>
            </a:r>
          </a:p>
          <a:p>
            <a:pPr algn="l">
              <a:lnSpc>
                <a:spcPts val="3029"/>
              </a:lnSpc>
            </a:pPr>
            <a:r>
              <a:rPr lang="en-US" sz="2163">
                <a:solidFill>
                  <a:srgbClr val="010101"/>
                </a:solidFill>
                <a:latin typeface="Alice Bold"/>
                <a:ea typeface="Alice Bold"/>
                <a:cs typeface="Alice Bold"/>
                <a:sym typeface="Alice Bold"/>
              </a:rPr>
              <a:t>1.Detecting Mutual Friends:</a:t>
            </a:r>
            <a:r>
              <a:rPr lang="en-US" sz="2163">
                <a:solidFill>
                  <a:srgbClr val="010101"/>
                </a:solidFill>
                <a:latin typeface="Alice"/>
                <a:ea typeface="Alice"/>
                <a:cs typeface="Alice"/>
                <a:sym typeface="Alice"/>
              </a:rPr>
              <a:t> Identifying friends that two users have in common. This is a fundamental task in SNA, often used in social media platforms to suggest new connections.</a:t>
            </a:r>
          </a:p>
          <a:p>
            <a:pPr algn="l">
              <a:lnSpc>
                <a:spcPts val="3029"/>
              </a:lnSpc>
            </a:pPr>
            <a:r>
              <a:rPr lang="en-US" sz="2163">
                <a:solidFill>
                  <a:srgbClr val="010101"/>
                </a:solidFill>
                <a:latin typeface="Alice Bold"/>
                <a:ea typeface="Alice Bold"/>
                <a:cs typeface="Alice Bold"/>
                <a:sym typeface="Alice Bold"/>
              </a:rPr>
              <a:t>2. Finding the Shortest Path Between Users:</a:t>
            </a:r>
            <a:r>
              <a:rPr lang="en-US" sz="2163">
                <a:solidFill>
                  <a:srgbClr val="010101"/>
                </a:solidFill>
                <a:latin typeface="Alice"/>
                <a:ea typeface="Alice"/>
                <a:cs typeface="Alice"/>
                <a:sym typeface="Alice"/>
              </a:rPr>
              <a:t> Determining the shortest connection or path between two users in a network. This helps understand how closely two individuals are connected, even if they aren't directly linked.</a:t>
            </a:r>
          </a:p>
          <a:p>
            <a:pPr algn="l" marL="0" indent="0" lvl="0">
              <a:lnSpc>
                <a:spcPts val="3029"/>
              </a:lnSpc>
              <a:spcBef>
                <a:spcPct val="0"/>
              </a:spcBef>
            </a:pPr>
          </a:p>
        </p:txBody>
      </p:sp>
      <p:sp>
        <p:nvSpPr>
          <p:cNvPr name="Freeform 7" id="7"/>
          <p:cNvSpPr/>
          <p:nvPr/>
        </p:nvSpPr>
        <p:spPr>
          <a:xfrm flipH="false" flipV="false" rot="-5400000">
            <a:off x="-2996682" y="4207228"/>
            <a:ext cx="8543440" cy="1872544"/>
          </a:xfrm>
          <a:custGeom>
            <a:avLst/>
            <a:gdLst/>
            <a:ahLst/>
            <a:cxnLst/>
            <a:rect r="r" b="b" t="t" l="l"/>
            <a:pathLst>
              <a:path h="1872544" w="8543440">
                <a:moveTo>
                  <a:pt x="0" y="0"/>
                </a:moveTo>
                <a:lnTo>
                  <a:pt x="8543440" y="0"/>
                </a:lnTo>
                <a:lnTo>
                  <a:pt x="8543440" y="1872544"/>
                </a:lnTo>
                <a:lnTo>
                  <a:pt x="0" y="1872544"/>
                </a:lnTo>
                <a:lnTo>
                  <a:pt x="0" y="0"/>
                </a:lnTo>
                <a:close/>
              </a:path>
            </a:pathLst>
          </a:custGeom>
          <a:blipFill>
            <a:blip r:embed="rId2">
              <a:extLst>
                <a:ext uri="{96DAC541-7B7A-43D3-8B79-37D633B846F1}">
                  <asvg:svgBlip xmlns:asvg="http://schemas.microsoft.com/office/drawing/2016/SVG/main" r:embed="rId3"/>
                </a:ext>
              </a:extLst>
            </a:blip>
            <a:stretch>
              <a:fillRect l="0" t="0" r="0" b="-38523"/>
            </a:stretch>
          </a:blipFill>
        </p:spPr>
      </p:sp>
      <p:sp>
        <p:nvSpPr>
          <p:cNvPr name="Freeform 8" id="8"/>
          <p:cNvSpPr/>
          <p:nvPr/>
        </p:nvSpPr>
        <p:spPr>
          <a:xfrm flipH="false" flipV="false" rot="0">
            <a:off x="11671193" y="2019144"/>
            <a:ext cx="6526370" cy="6526370"/>
          </a:xfrm>
          <a:custGeom>
            <a:avLst/>
            <a:gdLst/>
            <a:ahLst/>
            <a:cxnLst/>
            <a:rect r="r" b="b" t="t" l="l"/>
            <a:pathLst>
              <a:path h="6526370" w="6526370">
                <a:moveTo>
                  <a:pt x="0" y="0"/>
                </a:moveTo>
                <a:lnTo>
                  <a:pt x="6526370" y="0"/>
                </a:lnTo>
                <a:lnTo>
                  <a:pt x="6526370" y="6526370"/>
                </a:lnTo>
                <a:lnTo>
                  <a:pt x="0" y="6526370"/>
                </a:lnTo>
                <a:lnTo>
                  <a:pt x="0" y="0"/>
                </a:lnTo>
                <a:close/>
              </a:path>
            </a:pathLst>
          </a:custGeom>
          <a:blipFill>
            <a:blip r:embed="rId4"/>
            <a:stretch>
              <a:fillRect l="0" t="0" r="0" b="0"/>
            </a:stretch>
          </a:blipFill>
        </p:spPr>
      </p:sp>
      <p:sp>
        <p:nvSpPr>
          <p:cNvPr name="Freeform 9" id="9"/>
          <p:cNvSpPr/>
          <p:nvPr/>
        </p:nvSpPr>
        <p:spPr>
          <a:xfrm flipH="false" flipV="false" rot="0">
            <a:off x="16156820" y="0"/>
            <a:ext cx="2131180" cy="873040"/>
          </a:xfrm>
          <a:custGeom>
            <a:avLst/>
            <a:gdLst/>
            <a:ahLst/>
            <a:cxnLst/>
            <a:rect r="r" b="b" t="t" l="l"/>
            <a:pathLst>
              <a:path h="873040" w="2131180">
                <a:moveTo>
                  <a:pt x="0" y="0"/>
                </a:moveTo>
                <a:lnTo>
                  <a:pt x="2131180" y="0"/>
                </a:lnTo>
                <a:lnTo>
                  <a:pt x="2131180" y="873040"/>
                </a:lnTo>
                <a:lnTo>
                  <a:pt x="0" y="873040"/>
                </a:lnTo>
                <a:lnTo>
                  <a:pt x="0" y="0"/>
                </a:lnTo>
                <a:close/>
              </a:path>
            </a:pathLst>
          </a:custGeom>
          <a:blipFill>
            <a:blip r:embed="rId5"/>
            <a:stretch>
              <a:fillRect l="-55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FD3CA"/>
        </a:solidFill>
      </p:bgPr>
    </p:bg>
    <p:spTree>
      <p:nvGrpSpPr>
        <p:cNvPr id="1" name=""/>
        <p:cNvGrpSpPr/>
        <p:nvPr/>
      </p:nvGrpSpPr>
      <p:grpSpPr>
        <a:xfrm>
          <a:off x="0" y="0"/>
          <a:ext cx="0" cy="0"/>
          <a:chOff x="0" y="0"/>
          <a:chExt cx="0" cy="0"/>
        </a:xfrm>
      </p:grpSpPr>
      <p:sp>
        <p:nvSpPr>
          <p:cNvPr name="Freeform 2" id="2"/>
          <p:cNvSpPr/>
          <p:nvPr/>
        </p:nvSpPr>
        <p:spPr>
          <a:xfrm flipH="false" flipV="false" rot="0">
            <a:off x="-1071900" y="-1271394"/>
            <a:ext cx="2860913" cy="2850185"/>
          </a:xfrm>
          <a:custGeom>
            <a:avLst/>
            <a:gdLst/>
            <a:ahLst/>
            <a:cxnLst/>
            <a:rect r="r" b="b" t="t" l="l"/>
            <a:pathLst>
              <a:path h="2850185" w="2860913">
                <a:moveTo>
                  <a:pt x="0" y="0"/>
                </a:moveTo>
                <a:lnTo>
                  <a:pt x="2860913" y="0"/>
                </a:lnTo>
                <a:lnTo>
                  <a:pt x="2860913" y="2850185"/>
                </a:lnTo>
                <a:lnTo>
                  <a:pt x="0" y="28501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6546422" y="8476926"/>
            <a:ext cx="3035383" cy="3024000"/>
          </a:xfrm>
          <a:custGeom>
            <a:avLst/>
            <a:gdLst/>
            <a:ahLst/>
            <a:cxnLst/>
            <a:rect r="r" b="b" t="t" l="l"/>
            <a:pathLst>
              <a:path h="3024000" w="3035383">
                <a:moveTo>
                  <a:pt x="0" y="0"/>
                </a:moveTo>
                <a:lnTo>
                  <a:pt x="3035383" y="0"/>
                </a:lnTo>
                <a:lnTo>
                  <a:pt x="3035383" y="3024000"/>
                </a:lnTo>
                <a:lnTo>
                  <a:pt x="0" y="3024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825842" y="8476926"/>
            <a:ext cx="1926343" cy="1474528"/>
          </a:xfrm>
          <a:custGeom>
            <a:avLst/>
            <a:gdLst/>
            <a:ahLst/>
            <a:cxnLst/>
            <a:rect r="r" b="b" t="t" l="l"/>
            <a:pathLst>
              <a:path h="1474528" w="1926343">
                <a:moveTo>
                  <a:pt x="0" y="0"/>
                </a:moveTo>
                <a:lnTo>
                  <a:pt x="1926343" y="0"/>
                </a:lnTo>
                <a:lnTo>
                  <a:pt x="1926343" y="1474528"/>
                </a:lnTo>
                <a:lnTo>
                  <a:pt x="0" y="14745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16126038" y="836949"/>
            <a:ext cx="1926343" cy="1474528"/>
          </a:xfrm>
          <a:custGeom>
            <a:avLst/>
            <a:gdLst/>
            <a:ahLst/>
            <a:cxnLst/>
            <a:rect r="r" b="b" t="t" l="l"/>
            <a:pathLst>
              <a:path h="1474528" w="1926343">
                <a:moveTo>
                  <a:pt x="0" y="0"/>
                </a:moveTo>
                <a:lnTo>
                  <a:pt x="1926343" y="0"/>
                </a:lnTo>
                <a:lnTo>
                  <a:pt x="1926343" y="1474528"/>
                </a:lnTo>
                <a:lnTo>
                  <a:pt x="0" y="14745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10554705" y="2616714"/>
            <a:ext cx="7021919" cy="5554975"/>
          </a:xfrm>
          <a:custGeom>
            <a:avLst/>
            <a:gdLst/>
            <a:ahLst/>
            <a:cxnLst/>
            <a:rect r="r" b="b" t="t" l="l"/>
            <a:pathLst>
              <a:path h="5554975" w="7021919">
                <a:moveTo>
                  <a:pt x="0" y="0"/>
                </a:moveTo>
                <a:lnTo>
                  <a:pt x="7021919" y="0"/>
                </a:lnTo>
                <a:lnTo>
                  <a:pt x="7021919" y="5554975"/>
                </a:lnTo>
                <a:lnTo>
                  <a:pt x="0" y="5554975"/>
                </a:lnTo>
                <a:lnTo>
                  <a:pt x="0" y="0"/>
                </a:lnTo>
                <a:close/>
              </a:path>
            </a:pathLst>
          </a:custGeom>
          <a:blipFill>
            <a:blip r:embed="rId6"/>
            <a:stretch>
              <a:fillRect l="-25934" t="0" r="-25934" b="0"/>
            </a:stretch>
          </a:blipFill>
        </p:spPr>
      </p:sp>
      <p:sp>
        <p:nvSpPr>
          <p:cNvPr name="TextBox 7" id="7"/>
          <p:cNvSpPr txBox="true"/>
          <p:nvPr/>
        </p:nvSpPr>
        <p:spPr>
          <a:xfrm rot="0">
            <a:off x="4477881" y="125940"/>
            <a:ext cx="9332238" cy="1269619"/>
          </a:xfrm>
          <a:prstGeom prst="rect">
            <a:avLst/>
          </a:prstGeom>
        </p:spPr>
        <p:txBody>
          <a:bodyPr anchor="t" rtlCol="false" tIns="0" lIns="0" bIns="0" rIns="0">
            <a:spAutoFit/>
          </a:bodyPr>
          <a:lstStyle/>
          <a:p>
            <a:pPr algn="ctr">
              <a:lnSpc>
                <a:spcPts val="10345"/>
              </a:lnSpc>
              <a:spcBef>
                <a:spcPct val="0"/>
              </a:spcBef>
            </a:pPr>
            <a:r>
              <a:rPr lang="en-US" sz="7389">
                <a:solidFill>
                  <a:srgbClr val="010101"/>
                </a:solidFill>
                <a:latin typeface="Dream Avenue"/>
                <a:ea typeface="Dream Avenue"/>
                <a:cs typeface="Dream Avenue"/>
                <a:sym typeface="Dream Avenue"/>
              </a:rPr>
              <a:t>Tools and Technologies</a:t>
            </a:r>
          </a:p>
        </p:txBody>
      </p:sp>
      <p:sp>
        <p:nvSpPr>
          <p:cNvPr name="TextBox 8" id="8"/>
          <p:cNvSpPr txBox="true"/>
          <p:nvPr/>
        </p:nvSpPr>
        <p:spPr>
          <a:xfrm rot="0">
            <a:off x="594815" y="2263852"/>
            <a:ext cx="9426949" cy="7361085"/>
          </a:xfrm>
          <a:prstGeom prst="rect">
            <a:avLst/>
          </a:prstGeom>
        </p:spPr>
        <p:txBody>
          <a:bodyPr anchor="t" rtlCol="false" tIns="0" lIns="0" bIns="0" rIns="0">
            <a:spAutoFit/>
          </a:bodyPr>
          <a:lstStyle/>
          <a:p>
            <a:pPr algn="l" marL="500565" indent="-250283" lvl="1">
              <a:lnSpc>
                <a:spcPts val="3245"/>
              </a:lnSpc>
              <a:spcBef>
                <a:spcPct val="0"/>
              </a:spcBef>
              <a:buFont typeface="Arial"/>
              <a:buChar char="•"/>
            </a:pPr>
            <a:r>
              <a:rPr lang="en-US" sz="2318">
                <a:solidFill>
                  <a:srgbClr val="010101"/>
                </a:solidFill>
                <a:latin typeface="Alice Bold"/>
                <a:ea typeface="Alice Bold"/>
                <a:cs typeface="Alice Bold"/>
                <a:sym typeface="Alice Bold"/>
              </a:rPr>
              <a:t>Pr</a:t>
            </a:r>
            <a:r>
              <a:rPr lang="en-US" sz="2318">
                <a:solidFill>
                  <a:srgbClr val="010101"/>
                </a:solidFill>
                <a:latin typeface="Alice Bold"/>
                <a:ea typeface="Alice Bold"/>
                <a:cs typeface="Alice Bold"/>
                <a:sym typeface="Alice Bold"/>
              </a:rPr>
              <a:t>ogramming Language: Java</a:t>
            </a:r>
          </a:p>
          <a:p>
            <a:pPr algn="l" marL="500565" indent="-250283" lvl="1">
              <a:lnSpc>
                <a:spcPts val="3245"/>
              </a:lnSpc>
              <a:spcBef>
                <a:spcPct val="0"/>
              </a:spcBef>
              <a:buFont typeface="Arial"/>
              <a:buChar char="•"/>
            </a:pPr>
            <a:r>
              <a:rPr lang="en-US" sz="2318">
                <a:solidFill>
                  <a:srgbClr val="010101"/>
                </a:solidFill>
                <a:latin typeface="Alice"/>
                <a:ea typeface="Alice"/>
                <a:cs typeface="Alice"/>
                <a:sym typeface="Alice"/>
              </a:rPr>
              <a:t>Java is used to implement the core logic of the project, including graph algorithms, data handling, and user interactions.</a:t>
            </a:r>
          </a:p>
          <a:p>
            <a:pPr algn="l" marL="500565" indent="-250283" lvl="1">
              <a:lnSpc>
                <a:spcPts val="3245"/>
              </a:lnSpc>
              <a:spcBef>
                <a:spcPct val="0"/>
              </a:spcBef>
              <a:buFont typeface="Arial"/>
              <a:buChar char="•"/>
            </a:pPr>
            <a:r>
              <a:rPr lang="en-US" sz="2318">
                <a:solidFill>
                  <a:srgbClr val="010101"/>
                </a:solidFill>
                <a:latin typeface="Alice Bold"/>
                <a:ea typeface="Alice Bold"/>
                <a:cs typeface="Alice Bold"/>
                <a:sym typeface="Alice Bold"/>
              </a:rPr>
              <a:t>Data Structures: Graphs (Adjacency List, Adjacency Matrix)</a:t>
            </a:r>
          </a:p>
          <a:p>
            <a:pPr algn="l" marL="500565" indent="-250283" lvl="1">
              <a:lnSpc>
                <a:spcPts val="3245"/>
              </a:lnSpc>
              <a:spcBef>
                <a:spcPct val="0"/>
              </a:spcBef>
              <a:buFont typeface="Arial"/>
              <a:buChar char="•"/>
            </a:pPr>
            <a:r>
              <a:rPr lang="en-US" sz="2318">
                <a:solidFill>
                  <a:srgbClr val="010101"/>
                </a:solidFill>
                <a:latin typeface="Alice"/>
                <a:ea typeface="Alice"/>
                <a:cs typeface="Alice"/>
                <a:sym typeface="Alice"/>
              </a:rPr>
              <a:t>Graphs are utilized to represent social networks, with nodes as users and edges as connections, enabling efficient manipulation and analysis of relationships.</a:t>
            </a:r>
          </a:p>
          <a:p>
            <a:pPr algn="l" marL="500565" indent="-250283" lvl="1">
              <a:lnSpc>
                <a:spcPts val="3245"/>
              </a:lnSpc>
              <a:spcBef>
                <a:spcPct val="0"/>
              </a:spcBef>
              <a:buFont typeface="Arial"/>
              <a:buChar char="•"/>
            </a:pPr>
            <a:r>
              <a:rPr lang="en-US" sz="2318">
                <a:solidFill>
                  <a:srgbClr val="010101"/>
                </a:solidFill>
                <a:latin typeface="Alice Bold"/>
                <a:ea typeface="Alice Bold"/>
                <a:cs typeface="Alice Bold"/>
                <a:sym typeface="Alice Bold"/>
              </a:rPr>
              <a:t>Algorithms: BFS (Breadth-First Search), Mutual Friends Detection</a:t>
            </a:r>
          </a:p>
          <a:p>
            <a:pPr algn="l" marL="500565" indent="-250283" lvl="1">
              <a:lnSpc>
                <a:spcPts val="3245"/>
              </a:lnSpc>
              <a:spcBef>
                <a:spcPct val="0"/>
              </a:spcBef>
              <a:buFont typeface="Arial"/>
              <a:buChar char="•"/>
            </a:pPr>
            <a:r>
              <a:rPr lang="en-US" sz="2318">
                <a:solidFill>
                  <a:srgbClr val="010101"/>
                </a:solidFill>
                <a:latin typeface="Alice"/>
                <a:ea typeface="Alice"/>
                <a:cs typeface="Alice"/>
                <a:sym typeface="Alice"/>
              </a:rPr>
              <a:t>BFS(Dijkstra’s Algorithm) is applied to find the shortest paths between users, while Mutual Friends Detection identifies shared connections, enhancing the analysis of social ties.</a:t>
            </a:r>
          </a:p>
          <a:p>
            <a:pPr algn="l" marL="500565" indent="-250283" lvl="1">
              <a:lnSpc>
                <a:spcPts val="3245"/>
              </a:lnSpc>
              <a:spcBef>
                <a:spcPct val="0"/>
              </a:spcBef>
              <a:buFont typeface="Arial"/>
              <a:buChar char="•"/>
            </a:pPr>
            <a:r>
              <a:rPr lang="en-US" sz="2318">
                <a:solidFill>
                  <a:srgbClr val="010101"/>
                </a:solidFill>
                <a:latin typeface="Alice Bold"/>
                <a:ea typeface="Alice Bold"/>
                <a:cs typeface="Alice Bold"/>
                <a:sym typeface="Alice Bold"/>
              </a:rPr>
              <a:t>Development Environment: IntelliJ IDEA/Eclipse</a:t>
            </a:r>
          </a:p>
          <a:p>
            <a:pPr algn="l" marL="500565" indent="-250283" lvl="1">
              <a:lnSpc>
                <a:spcPts val="3245"/>
              </a:lnSpc>
              <a:spcBef>
                <a:spcPct val="0"/>
              </a:spcBef>
              <a:buFont typeface="Arial"/>
              <a:buChar char="•"/>
            </a:pPr>
            <a:r>
              <a:rPr lang="en-US" sz="2318">
                <a:solidFill>
                  <a:srgbClr val="010101"/>
                </a:solidFill>
                <a:latin typeface="Alice"/>
                <a:ea typeface="Alice"/>
                <a:cs typeface="Alice"/>
                <a:sym typeface="Alice"/>
              </a:rPr>
              <a:t>These IDEs provide a robust environment for coding, testing, and debugging Java applications, ensuring efficient project development.</a:t>
            </a:r>
          </a:p>
          <a:p>
            <a:pPr algn="l" marL="500565" indent="-250283" lvl="1">
              <a:lnSpc>
                <a:spcPts val="3245"/>
              </a:lnSpc>
              <a:spcBef>
                <a:spcPct val="0"/>
              </a:spcBef>
              <a:buFont typeface="Arial"/>
              <a:buChar char="•"/>
            </a:pPr>
            <a:r>
              <a:rPr lang="en-US" sz="2318">
                <a:solidFill>
                  <a:srgbClr val="010101"/>
                </a:solidFill>
                <a:latin typeface="Alice Bold"/>
                <a:ea typeface="Alice Bold"/>
                <a:cs typeface="Alice Bold"/>
                <a:sym typeface="Alice Bold"/>
              </a:rPr>
              <a:t>HTML, CSS, JavaScript for frontend.</a:t>
            </a:r>
          </a:p>
          <a:p>
            <a:pPr algn="l" marL="500565" indent="-250283" lvl="1">
              <a:lnSpc>
                <a:spcPts val="3245"/>
              </a:lnSpc>
              <a:spcBef>
                <a:spcPct val="0"/>
              </a:spcBef>
              <a:buFont typeface="Arial"/>
              <a:buChar char="•"/>
            </a:pPr>
            <a:r>
              <a:rPr lang="en-US" sz="2318">
                <a:solidFill>
                  <a:srgbClr val="010101"/>
                </a:solidFill>
                <a:latin typeface="Alice Bold"/>
                <a:ea typeface="Alice Bold"/>
                <a:cs typeface="Alice Bold"/>
                <a:sym typeface="Alice Bold"/>
              </a:rPr>
              <a:t>Java Servlets, JSP or Spring Framework for backend in Java.</a:t>
            </a:r>
          </a:p>
          <a:p>
            <a:pPr algn="l">
              <a:lnSpc>
                <a:spcPts val="3245"/>
              </a:lnSpc>
              <a:spcBef>
                <a:spcPct val="0"/>
              </a:spcBef>
            </a:pPr>
          </a:p>
        </p:txBody>
      </p:sp>
      <p:sp>
        <p:nvSpPr>
          <p:cNvPr name="Freeform 9" id="9"/>
          <p:cNvSpPr/>
          <p:nvPr/>
        </p:nvSpPr>
        <p:spPr>
          <a:xfrm flipH="false" flipV="false" rot="0">
            <a:off x="16156820" y="0"/>
            <a:ext cx="2131180" cy="873040"/>
          </a:xfrm>
          <a:custGeom>
            <a:avLst/>
            <a:gdLst/>
            <a:ahLst/>
            <a:cxnLst/>
            <a:rect r="r" b="b" t="t" l="l"/>
            <a:pathLst>
              <a:path h="873040" w="2131180">
                <a:moveTo>
                  <a:pt x="0" y="0"/>
                </a:moveTo>
                <a:lnTo>
                  <a:pt x="2131180" y="0"/>
                </a:lnTo>
                <a:lnTo>
                  <a:pt x="2131180" y="873040"/>
                </a:lnTo>
                <a:lnTo>
                  <a:pt x="0" y="873040"/>
                </a:lnTo>
                <a:lnTo>
                  <a:pt x="0" y="0"/>
                </a:lnTo>
                <a:close/>
              </a:path>
            </a:pathLst>
          </a:custGeom>
          <a:blipFill>
            <a:blip r:embed="rId7"/>
            <a:stretch>
              <a:fillRect l="-55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829956" y="5944026"/>
            <a:ext cx="19947911" cy="7894014"/>
            <a:chOff x="0" y="0"/>
            <a:chExt cx="5039628" cy="1994339"/>
          </a:xfrm>
        </p:grpSpPr>
        <p:sp>
          <p:nvSpPr>
            <p:cNvPr name="Freeform 3" id="3"/>
            <p:cNvSpPr/>
            <p:nvPr/>
          </p:nvSpPr>
          <p:spPr>
            <a:xfrm flipH="false" flipV="false" rot="0">
              <a:off x="0" y="0"/>
              <a:ext cx="5039628" cy="1994339"/>
            </a:xfrm>
            <a:custGeom>
              <a:avLst/>
              <a:gdLst/>
              <a:ahLst/>
              <a:cxnLst/>
              <a:rect r="r" b="b" t="t" l="l"/>
              <a:pathLst>
                <a:path h="1994339" w="5039628">
                  <a:moveTo>
                    <a:pt x="0" y="0"/>
                  </a:moveTo>
                  <a:lnTo>
                    <a:pt x="5039628" y="0"/>
                  </a:lnTo>
                  <a:lnTo>
                    <a:pt x="5039628" y="1994339"/>
                  </a:lnTo>
                  <a:lnTo>
                    <a:pt x="0" y="1994339"/>
                  </a:lnTo>
                  <a:close/>
                </a:path>
              </a:pathLst>
            </a:custGeom>
            <a:solidFill>
              <a:srgbClr val="DFD3CA"/>
            </a:solidFill>
            <a:ln cap="sq">
              <a:noFill/>
              <a:prstDash val="solid"/>
              <a:miter/>
            </a:ln>
          </p:spPr>
        </p:sp>
        <p:sp>
          <p:nvSpPr>
            <p:cNvPr name="TextBox 4" id="4"/>
            <p:cNvSpPr txBox="true"/>
            <p:nvPr/>
          </p:nvSpPr>
          <p:spPr>
            <a:xfrm>
              <a:off x="0" y="-57150"/>
              <a:ext cx="5039628" cy="2051489"/>
            </a:xfrm>
            <a:prstGeom prst="rect">
              <a:avLst/>
            </a:prstGeom>
          </p:spPr>
          <p:txBody>
            <a:bodyPr anchor="ctr" rtlCol="false" tIns="0" lIns="0" bIns="0" rIns="0"/>
            <a:lstStyle/>
            <a:p>
              <a:pPr algn="ctr" marL="0" indent="0" lvl="0">
                <a:lnSpc>
                  <a:spcPts val="3804"/>
                </a:lnSpc>
                <a:spcBef>
                  <a:spcPct val="0"/>
                </a:spcBef>
              </a:pPr>
            </a:p>
          </p:txBody>
        </p:sp>
      </p:grpSp>
      <p:sp>
        <p:nvSpPr>
          <p:cNvPr name="Freeform 5" id="5"/>
          <p:cNvSpPr/>
          <p:nvPr/>
        </p:nvSpPr>
        <p:spPr>
          <a:xfrm flipH="false" flipV="false" rot="2571718">
            <a:off x="-2175741" y="8229600"/>
            <a:ext cx="3992153" cy="4114800"/>
          </a:xfrm>
          <a:custGeom>
            <a:avLst/>
            <a:gdLst/>
            <a:ahLst/>
            <a:cxnLst/>
            <a:rect r="r" b="b" t="t" l="l"/>
            <a:pathLst>
              <a:path h="4114800" w="3992153">
                <a:moveTo>
                  <a:pt x="0" y="0"/>
                </a:moveTo>
                <a:lnTo>
                  <a:pt x="3992154" y="0"/>
                </a:lnTo>
                <a:lnTo>
                  <a:pt x="399215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8100000">
            <a:off x="15438427" y="-1716639"/>
            <a:ext cx="3992153" cy="4114800"/>
          </a:xfrm>
          <a:custGeom>
            <a:avLst/>
            <a:gdLst/>
            <a:ahLst/>
            <a:cxnLst/>
            <a:rect r="r" b="b" t="t" l="l"/>
            <a:pathLst>
              <a:path h="4114800" w="3992153">
                <a:moveTo>
                  <a:pt x="0" y="0"/>
                </a:moveTo>
                <a:lnTo>
                  <a:pt x="3992153" y="0"/>
                </a:lnTo>
                <a:lnTo>
                  <a:pt x="399215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244530" y="2237370"/>
            <a:ext cx="6733489" cy="6733489"/>
          </a:xfrm>
          <a:custGeom>
            <a:avLst/>
            <a:gdLst/>
            <a:ahLst/>
            <a:cxnLst/>
            <a:rect r="r" b="b" t="t" l="l"/>
            <a:pathLst>
              <a:path h="6733489" w="6733489">
                <a:moveTo>
                  <a:pt x="0" y="0"/>
                </a:moveTo>
                <a:lnTo>
                  <a:pt x="6733489" y="0"/>
                </a:lnTo>
                <a:lnTo>
                  <a:pt x="6733489" y="6733488"/>
                </a:lnTo>
                <a:lnTo>
                  <a:pt x="0" y="6733488"/>
                </a:lnTo>
                <a:lnTo>
                  <a:pt x="0" y="0"/>
                </a:lnTo>
                <a:close/>
              </a:path>
            </a:pathLst>
          </a:custGeom>
          <a:blipFill>
            <a:blip r:embed="rId4"/>
            <a:stretch>
              <a:fillRect l="0" t="0" r="0" b="0"/>
            </a:stretch>
          </a:blipFill>
        </p:spPr>
      </p:sp>
      <p:sp>
        <p:nvSpPr>
          <p:cNvPr name="TextBox 8" id="8"/>
          <p:cNvSpPr txBox="true"/>
          <p:nvPr/>
        </p:nvSpPr>
        <p:spPr>
          <a:xfrm rot="0">
            <a:off x="1625910" y="74061"/>
            <a:ext cx="10549909" cy="1198618"/>
          </a:xfrm>
          <a:prstGeom prst="rect">
            <a:avLst/>
          </a:prstGeom>
        </p:spPr>
        <p:txBody>
          <a:bodyPr anchor="t" rtlCol="false" tIns="0" lIns="0" bIns="0" rIns="0">
            <a:spAutoFit/>
          </a:bodyPr>
          <a:lstStyle/>
          <a:p>
            <a:pPr algn="l" marL="0" indent="0" lvl="0">
              <a:lnSpc>
                <a:spcPts val="10108"/>
              </a:lnSpc>
              <a:spcBef>
                <a:spcPct val="0"/>
              </a:spcBef>
            </a:pPr>
            <a:r>
              <a:rPr lang="en-US" sz="6163">
                <a:solidFill>
                  <a:srgbClr val="000000"/>
                </a:solidFill>
                <a:latin typeface="Dream Avenue"/>
                <a:ea typeface="Dream Avenue"/>
                <a:cs typeface="Dream Avenue"/>
                <a:sym typeface="Dream Avenue"/>
              </a:rPr>
              <a:t>OBJECTIVE </a:t>
            </a:r>
          </a:p>
        </p:txBody>
      </p:sp>
      <p:sp>
        <p:nvSpPr>
          <p:cNvPr name="TextBox 9" id="9"/>
          <p:cNvSpPr txBox="true"/>
          <p:nvPr/>
        </p:nvSpPr>
        <p:spPr>
          <a:xfrm rot="0">
            <a:off x="1361699" y="2586489"/>
            <a:ext cx="9177071" cy="6122389"/>
          </a:xfrm>
          <a:prstGeom prst="rect">
            <a:avLst/>
          </a:prstGeom>
        </p:spPr>
        <p:txBody>
          <a:bodyPr anchor="t" rtlCol="false" tIns="0" lIns="0" bIns="0" rIns="0">
            <a:spAutoFit/>
          </a:bodyPr>
          <a:lstStyle/>
          <a:p>
            <a:pPr algn="l" marL="445288" indent="-222644" lvl="1">
              <a:lnSpc>
                <a:spcPts val="2887"/>
              </a:lnSpc>
              <a:buFont typeface="Arial"/>
              <a:buChar char="•"/>
            </a:pPr>
            <a:r>
              <a:rPr lang="en-US" sz="2062">
                <a:solidFill>
                  <a:srgbClr val="010101"/>
                </a:solidFill>
                <a:latin typeface="Alice"/>
                <a:ea typeface="Alice"/>
                <a:cs typeface="Alice"/>
                <a:sym typeface="Alice"/>
              </a:rPr>
              <a:t>Analyze Social Networks Using Graph Algorithms</a:t>
            </a:r>
          </a:p>
          <a:p>
            <a:pPr algn="l" marL="445288" indent="-222644" lvl="1">
              <a:lnSpc>
                <a:spcPts val="2887"/>
              </a:lnSpc>
              <a:buFont typeface="Arial"/>
              <a:buChar char="•"/>
            </a:pPr>
            <a:r>
              <a:rPr lang="en-US" sz="2062">
                <a:solidFill>
                  <a:srgbClr val="010101"/>
                </a:solidFill>
                <a:latin typeface="Alice"/>
                <a:ea typeface="Alice"/>
                <a:cs typeface="Alice"/>
                <a:sym typeface="Alice"/>
              </a:rPr>
              <a:t>Utilize graph data structures and algorithms to explore and analyze the connections within social networks, such as detecting shortest paths and mutual friends.</a:t>
            </a:r>
          </a:p>
          <a:p>
            <a:pPr algn="l" marL="445288" indent="-222644" lvl="1">
              <a:lnSpc>
                <a:spcPts val="2887"/>
              </a:lnSpc>
              <a:buFont typeface="Arial"/>
              <a:buChar char="•"/>
            </a:pPr>
            <a:r>
              <a:rPr lang="en-US" sz="2062">
                <a:solidFill>
                  <a:srgbClr val="010101"/>
                </a:solidFill>
                <a:latin typeface="Alice"/>
                <a:ea typeface="Alice"/>
                <a:cs typeface="Alice"/>
                <a:sym typeface="Alice"/>
              </a:rPr>
              <a:t>Visualize Social Network Structures</a:t>
            </a:r>
          </a:p>
          <a:p>
            <a:pPr algn="l" marL="445288" indent="-222644" lvl="1">
              <a:lnSpc>
                <a:spcPts val="2887"/>
              </a:lnSpc>
              <a:buFont typeface="Arial"/>
              <a:buChar char="•"/>
            </a:pPr>
            <a:r>
              <a:rPr lang="en-US" sz="2062">
                <a:solidFill>
                  <a:srgbClr val="010101"/>
                </a:solidFill>
                <a:latin typeface="Alice"/>
                <a:ea typeface="Alice"/>
                <a:cs typeface="Alice"/>
                <a:sym typeface="Alice"/>
              </a:rPr>
              <a:t>Implement User-Friendly Analysis Tools</a:t>
            </a:r>
          </a:p>
          <a:p>
            <a:pPr algn="l" marL="445288" indent="-222644" lvl="1">
              <a:lnSpc>
                <a:spcPts val="2887"/>
              </a:lnSpc>
              <a:buFont typeface="Arial"/>
              <a:buChar char="•"/>
            </a:pPr>
            <a:r>
              <a:rPr lang="en-US" sz="2062">
                <a:solidFill>
                  <a:srgbClr val="010101"/>
                </a:solidFill>
                <a:latin typeface="Alice"/>
                <a:ea typeface="Alice"/>
                <a:cs typeface="Alice"/>
                <a:sym typeface="Alice"/>
              </a:rPr>
              <a:t>Develop intuitive tools that allow users to input, manipulate, and export social network data without requiring extensive programming skills.</a:t>
            </a:r>
          </a:p>
          <a:p>
            <a:pPr algn="l" marL="445288" indent="-222644" lvl="1">
              <a:lnSpc>
                <a:spcPts val="2887"/>
              </a:lnSpc>
              <a:buFont typeface="Arial"/>
              <a:buChar char="•"/>
            </a:pPr>
            <a:r>
              <a:rPr lang="en-US" sz="2062">
                <a:solidFill>
                  <a:srgbClr val="010101"/>
                </a:solidFill>
                <a:latin typeface="Alice"/>
                <a:ea typeface="Alice"/>
                <a:cs typeface="Alice"/>
                <a:sym typeface="Alice"/>
              </a:rPr>
              <a:t>Educational Insight into Network Dynamics</a:t>
            </a:r>
          </a:p>
          <a:p>
            <a:pPr algn="l" marL="445288" indent="-222644" lvl="1">
              <a:lnSpc>
                <a:spcPts val="2887"/>
              </a:lnSpc>
              <a:buFont typeface="Arial"/>
              <a:buChar char="•"/>
            </a:pPr>
            <a:r>
              <a:rPr lang="en-US" sz="2062">
                <a:solidFill>
                  <a:srgbClr val="010101"/>
                </a:solidFill>
                <a:latin typeface="Alice"/>
                <a:ea typeface="Alice"/>
                <a:cs typeface="Alice"/>
                <a:sym typeface="Alice"/>
              </a:rPr>
              <a:t>Offer an educational platform that demonstrates practical applications of graph theory, helping users understand social dynamics, clustering, and influence within networks.</a:t>
            </a:r>
          </a:p>
          <a:p>
            <a:pPr algn="l" marL="445288" indent="-222644" lvl="1">
              <a:lnSpc>
                <a:spcPts val="2887"/>
              </a:lnSpc>
              <a:buFont typeface="Arial"/>
              <a:buChar char="•"/>
            </a:pPr>
            <a:r>
              <a:rPr lang="en-US" sz="2062">
                <a:solidFill>
                  <a:srgbClr val="010101"/>
                </a:solidFill>
                <a:latin typeface="Alice"/>
                <a:ea typeface="Alice"/>
                <a:cs typeface="Alice"/>
                <a:sym typeface="Alice"/>
              </a:rPr>
              <a:t>Facilitate Custom Analysis of Social Data</a:t>
            </a:r>
          </a:p>
          <a:p>
            <a:pPr algn="l" marL="445288" indent="-222644" lvl="1">
              <a:lnSpc>
                <a:spcPts val="2887"/>
              </a:lnSpc>
              <a:buFont typeface="Arial"/>
              <a:buChar char="•"/>
            </a:pPr>
            <a:r>
              <a:rPr lang="en-US" sz="2062">
                <a:solidFill>
                  <a:srgbClr val="010101"/>
                </a:solidFill>
                <a:latin typeface="Alice"/>
                <a:ea typeface="Alice"/>
                <a:cs typeface="Alice"/>
                <a:sym typeface="Alice"/>
              </a:rPr>
              <a:t>Enable customization and flexibility in analyzing different types of social networks, allowing users to adapt the tool to various datasets and use cases</a:t>
            </a:r>
          </a:p>
          <a:p>
            <a:pPr algn="l" marL="0" indent="0" lvl="0">
              <a:lnSpc>
                <a:spcPts val="2887"/>
              </a:lnSpc>
              <a:spcBef>
                <a:spcPct val="0"/>
              </a:spcBef>
            </a:pPr>
          </a:p>
        </p:txBody>
      </p:sp>
      <p:sp>
        <p:nvSpPr>
          <p:cNvPr name="Freeform 10" id="10"/>
          <p:cNvSpPr/>
          <p:nvPr/>
        </p:nvSpPr>
        <p:spPr>
          <a:xfrm flipH="false" flipV="false" rot="0">
            <a:off x="16156820" y="0"/>
            <a:ext cx="2131180" cy="873040"/>
          </a:xfrm>
          <a:custGeom>
            <a:avLst/>
            <a:gdLst/>
            <a:ahLst/>
            <a:cxnLst/>
            <a:rect r="r" b="b" t="t" l="l"/>
            <a:pathLst>
              <a:path h="873040" w="2131180">
                <a:moveTo>
                  <a:pt x="0" y="0"/>
                </a:moveTo>
                <a:lnTo>
                  <a:pt x="2131180" y="0"/>
                </a:lnTo>
                <a:lnTo>
                  <a:pt x="2131180" y="873040"/>
                </a:lnTo>
                <a:lnTo>
                  <a:pt x="0" y="873040"/>
                </a:lnTo>
                <a:lnTo>
                  <a:pt x="0" y="0"/>
                </a:lnTo>
                <a:close/>
              </a:path>
            </a:pathLst>
          </a:custGeom>
          <a:blipFill>
            <a:blip r:embed="rId5"/>
            <a:stretch>
              <a:fillRect l="-55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FD3CA"/>
        </a:solidFill>
      </p:bgPr>
    </p:bg>
    <p:spTree>
      <p:nvGrpSpPr>
        <p:cNvPr id="1" name=""/>
        <p:cNvGrpSpPr/>
        <p:nvPr/>
      </p:nvGrpSpPr>
      <p:grpSpPr>
        <a:xfrm>
          <a:off x="0" y="0"/>
          <a:ext cx="0" cy="0"/>
          <a:chOff x="0" y="0"/>
          <a:chExt cx="0" cy="0"/>
        </a:xfrm>
      </p:grpSpPr>
      <p:sp>
        <p:nvSpPr>
          <p:cNvPr name="TextBox 2" id="2"/>
          <p:cNvSpPr txBox="true"/>
          <p:nvPr/>
        </p:nvSpPr>
        <p:spPr>
          <a:xfrm rot="0">
            <a:off x="4702380" y="226102"/>
            <a:ext cx="8851903" cy="1443272"/>
          </a:xfrm>
          <a:prstGeom prst="rect">
            <a:avLst/>
          </a:prstGeom>
        </p:spPr>
        <p:txBody>
          <a:bodyPr anchor="t" rtlCol="false" tIns="0" lIns="0" bIns="0" rIns="0">
            <a:spAutoFit/>
          </a:bodyPr>
          <a:lstStyle/>
          <a:p>
            <a:pPr algn="ctr">
              <a:lnSpc>
                <a:spcPts val="11799"/>
              </a:lnSpc>
            </a:pPr>
            <a:r>
              <a:rPr lang="en-US" sz="8428">
                <a:solidFill>
                  <a:srgbClr val="000000"/>
                </a:solidFill>
                <a:latin typeface="Dream Avenue"/>
                <a:ea typeface="Dream Avenue"/>
                <a:cs typeface="Dream Avenue"/>
                <a:sym typeface="Dream Avenue"/>
              </a:rPr>
              <a:t>SWOT ANALYSIS</a:t>
            </a:r>
          </a:p>
        </p:txBody>
      </p:sp>
      <p:sp>
        <p:nvSpPr>
          <p:cNvPr name="AutoShape 3" id="3"/>
          <p:cNvSpPr/>
          <p:nvPr/>
        </p:nvSpPr>
        <p:spPr>
          <a:xfrm>
            <a:off x="6444573" y="1669373"/>
            <a:ext cx="5398855" cy="0"/>
          </a:xfrm>
          <a:prstGeom prst="line">
            <a:avLst/>
          </a:prstGeom>
          <a:ln cap="flat" w="47625">
            <a:solidFill>
              <a:srgbClr val="000000"/>
            </a:solidFill>
            <a:prstDash val="solid"/>
            <a:headEnd type="none" len="sm" w="sm"/>
            <a:tailEnd type="none" len="sm" w="sm"/>
          </a:ln>
        </p:spPr>
      </p:sp>
      <p:grpSp>
        <p:nvGrpSpPr>
          <p:cNvPr name="Group 4" id="4"/>
          <p:cNvGrpSpPr/>
          <p:nvPr/>
        </p:nvGrpSpPr>
        <p:grpSpPr>
          <a:xfrm rot="0">
            <a:off x="1700180" y="2041770"/>
            <a:ext cx="3984000" cy="3756219"/>
            <a:chOff x="0" y="0"/>
            <a:chExt cx="862089" cy="812800"/>
          </a:xfrm>
        </p:grpSpPr>
        <p:sp>
          <p:nvSpPr>
            <p:cNvPr name="Freeform 5" id="5"/>
            <p:cNvSpPr/>
            <p:nvPr/>
          </p:nvSpPr>
          <p:spPr>
            <a:xfrm flipH="false" flipV="false" rot="0">
              <a:off x="0" y="0"/>
              <a:ext cx="862089" cy="812800"/>
            </a:xfrm>
            <a:custGeom>
              <a:avLst/>
              <a:gdLst/>
              <a:ahLst/>
              <a:cxnLst/>
              <a:rect r="r" b="b" t="t" l="l"/>
              <a:pathLst>
                <a:path h="812800" w="862089">
                  <a:moveTo>
                    <a:pt x="431044" y="0"/>
                  </a:moveTo>
                  <a:cubicBezTo>
                    <a:pt x="192985" y="0"/>
                    <a:pt x="0" y="181951"/>
                    <a:pt x="0" y="406400"/>
                  </a:cubicBezTo>
                  <a:cubicBezTo>
                    <a:pt x="0" y="630849"/>
                    <a:pt x="192985" y="812800"/>
                    <a:pt x="431044" y="812800"/>
                  </a:cubicBezTo>
                  <a:cubicBezTo>
                    <a:pt x="669104" y="812800"/>
                    <a:pt x="862089" y="630849"/>
                    <a:pt x="862089" y="406400"/>
                  </a:cubicBezTo>
                  <a:cubicBezTo>
                    <a:pt x="862089" y="181951"/>
                    <a:pt x="669104" y="0"/>
                    <a:pt x="431044" y="0"/>
                  </a:cubicBezTo>
                  <a:close/>
                </a:path>
              </a:pathLst>
            </a:custGeom>
            <a:solidFill>
              <a:srgbClr val="F8B3CA"/>
            </a:solidFill>
          </p:spPr>
        </p:sp>
        <p:sp>
          <p:nvSpPr>
            <p:cNvPr name="TextBox 6" id="6"/>
            <p:cNvSpPr txBox="true"/>
            <p:nvPr/>
          </p:nvSpPr>
          <p:spPr>
            <a:xfrm>
              <a:off x="80821" y="47625"/>
              <a:ext cx="700447" cy="688975"/>
            </a:xfrm>
            <a:prstGeom prst="rect">
              <a:avLst/>
            </a:prstGeom>
          </p:spPr>
          <p:txBody>
            <a:bodyPr anchor="ctr" rtlCol="false" tIns="77955" lIns="77955" bIns="77955" rIns="77955"/>
            <a:lstStyle/>
            <a:p>
              <a:pPr algn="ctr">
                <a:lnSpc>
                  <a:spcPts val="1960"/>
                </a:lnSpc>
                <a:spcBef>
                  <a:spcPct val="0"/>
                </a:spcBef>
              </a:pPr>
            </a:p>
          </p:txBody>
        </p:sp>
      </p:grpSp>
      <p:sp>
        <p:nvSpPr>
          <p:cNvPr name="TextBox 7" id="7"/>
          <p:cNvSpPr txBox="true"/>
          <p:nvPr/>
        </p:nvSpPr>
        <p:spPr>
          <a:xfrm rot="0">
            <a:off x="2955701" y="3167424"/>
            <a:ext cx="1472958" cy="1265662"/>
          </a:xfrm>
          <a:prstGeom prst="rect">
            <a:avLst/>
          </a:prstGeom>
        </p:spPr>
        <p:txBody>
          <a:bodyPr anchor="t" rtlCol="false" tIns="0" lIns="0" bIns="0" rIns="0">
            <a:spAutoFit/>
          </a:bodyPr>
          <a:lstStyle/>
          <a:p>
            <a:pPr algn="ctr">
              <a:lnSpc>
                <a:spcPts val="8894"/>
              </a:lnSpc>
            </a:pPr>
            <a:r>
              <a:rPr lang="en-US" sz="8894">
                <a:solidFill>
                  <a:srgbClr val="000000"/>
                </a:solidFill>
                <a:latin typeface="TAN Pearl"/>
                <a:ea typeface="TAN Pearl"/>
                <a:cs typeface="TAN Pearl"/>
                <a:sym typeface="TAN Pearl"/>
              </a:rPr>
              <a:t>S</a:t>
            </a:r>
          </a:p>
        </p:txBody>
      </p:sp>
      <p:sp>
        <p:nvSpPr>
          <p:cNvPr name="TextBox 8" id="8"/>
          <p:cNvSpPr txBox="true"/>
          <p:nvPr/>
        </p:nvSpPr>
        <p:spPr>
          <a:xfrm rot="0">
            <a:off x="2607408" y="4477473"/>
            <a:ext cx="2169544" cy="280067"/>
          </a:xfrm>
          <a:prstGeom prst="rect">
            <a:avLst/>
          </a:prstGeom>
        </p:spPr>
        <p:txBody>
          <a:bodyPr anchor="t" rtlCol="false" tIns="0" lIns="0" bIns="0" rIns="0">
            <a:spAutoFit/>
          </a:bodyPr>
          <a:lstStyle/>
          <a:p>
            <a:pPr algn="ctr">
              <a:lnSpc>
                <a:spcPts val="1993"/>
              </a:lnSpc>
            </a:pPr>
            <a:r>
              <a:rPr lang="en-US" sz="1993">
                <a:solidFill>
                  <a:srgbClr val="000000"/>
                </a:solidFill>
                <a:latin typeface="TAN Pearl"/>
                <a:ea typeface="TAN Pearl"/>
                <a:cs typeface="TAN Pearl"/>
                <a:sym typeface="TAN Pearl"/>
              </a:rPr>
              <a:t>strength</a:t>
            </a:r>
          </a:p>
        </p:txBody>
      </p:sp>
      <p:grpSp>
        <p:nvGrpSpPr>
          <p:cNvPr name="Group 9" id="9"/>
          <p:cNvGrpSpPr/>
          <p:nvPr/>
        </p:nvGrpSpPr>
        <p:grpSpPr>
          <a:xfrm rot="0">
            <a:off x="5152246" y="2041770"/>
            <a:ext cx="3984000" cy="3756219"/>
            <a:chOff x="0" y="0"/>
            <a:chExt cx="862089" cy="812800"/>
          </a:xfrm>
        </p:grpSpPr>
        <p:sp>
          <p:nvSpPr>
            <p:cNvPr name="Freeform 10" id="10"/>
            <p:cNvSpPr/>
            <p:nvPr/>
          </p:nvSpPr>
          <p:spPr>
            <a:xfrm flipH="false" flipV="false" rot="0">
              <a:off x="0" y="0"/>
              <a:ext cx="862089" cy="812800"/>
            </a:xfrm>
            <a:custGeom>
              <a:avLst/>
              <a:gdLst/>
              <a:ahLst/>
              <a:cxnLst/>
              <a:rect r="r" b="b" t="t" l="l"/>
              <a:pathLst>
                <a:path h="812800" w="862089">
                  <a:moveTo>
                    <a:pt x="431044" y="0"/>
                  </a:moveTo>
                  <a:cubicBezTo>
                    <a:pt x="192985" y="0"/>
                    <a:pt x="0" y="181951"/>
                    <a:pt x="0" y="406400"/>
                  </a:cubicBezTo>
                  <a:cubicBezTo>
                    <a:pt x="0" y="630849"/>
                    <a:pt x="192985" y="812800"/>
                    <a:pt x="431044" y="812800"/>
                  </a:cubicBezTo>
                  <a:cubicBezTo>
                    <a:pt x="669104" y="812800"/>
                    <a:pt x="862089" y="630849"/>
                    <a:pt x="862089" y="406400"/>
                  </a:cubicBezTo>
                  <a:cubicBezTo>
                    <a:pt x="862089" y="181951"/>
                    <a:pt x="669104" y="0"/>
                    <a:pt x="431044" y="0"/>
                  </a:cubicBezTo>
                  <a:close/>
                </a:path>
              </a:pathLst>
            </a:custGeom>
            <a:solidFill>
              <a:srgbClr val="CC97C1"/>
            </a:solidFill>
          </p:spPr>
        </p:sp>
        <p:sp>
          <p:nvSpPr>
            <p:cNvPr name="TextBox 11" id="11"/>
            <p:cNvSpPr txBox="true"/>
            <p:nvPr/>
          </p:nvSpPr>
          <p:spPr>
            <a:xfrm>
              <a:off x="80821" y="47625"/>
              <a:ext cx="700447" cy="688975"/>
            </a:xfrm>
            <a:prstGeom prst="rect">
              <a:avLst/>
            </a:prstGeom>
          </p:spPr>
          <p:txBody>
            <a:bodyPr anchor="ctr" rtlCol="false" tIns="77955" lIns="77955" bIns="77955" rIns="77955"/>
            <a:lstStyle/>
            <a:p>
              <a:pPr algn="ctr">
                <a:lnSpc>
                  <a:spcPts val="1960"/>
                </a:lnSpc>
                <a:spcBef>
                  <a:spcPct val="0"/>
                </a:spcBef>
              </a:pPr>
            </a:p>
          </p:txBody>
        </p:sp>
      </p:grpSp>
      <p:sp>
        <p:nvSpPr>
          <p:cNvPr name="TextBox 12" id="12"/>
          <p:cNvSpPr txBox="true"/>
          <p:nvPr/>
        </p:nvSpPr>
        <p:spPr>
          <a:xfrm rot="0">
            <a:off x="6170851" y="3172827"/>
            <a:ext cx="1946789" cy="1265662"/>
          </a:xfrm>
          <a:prstGeom prst="rect">
            <a:avLst/>
          </a:prstGeom>
        </p:spPr>
        <p:txBody>
          <a:bodyPr anchor="t" rtlCol="false" tIns="0" lIns="0" bIns="0" rIns="0">
            <a:spAutoFit/>
          </a:bodyPr>
          <a:lstStyle/>
          <a:p>
            <a:pPr algn="ctr">
              <a:lnSpc>
                <a:spcPts val="8894"/>
              </a:lnSpc>
            </a:pPr>
            <a:r>
              <a:rPr lang="en-US" sz="8894">
                <a:solidFill>
                  <a:srgbClr val="000000"/>
                </a:solidFill>
                <a:latin typeface="TAN Pearl"/>
                <a:ea typeface="TAN Pearl"/>
                <a:cs typeface="TAN Pearl"/>
                <a:sym typeface="TAN Pearl"/>
              </a:rPr>
              <a:t>W</a:t>
            </a:r>
          </a:p>
        </p:txBody>
      </p:sp>
      <p:sp>
        <p:nvSpPr>
          <p:cNvPr name="TextBox 13" id="13"/>
          <p:cNvSpPr txBox="true"/>
          <p:nvPr/>
        </p:nvSpPr>
        <p:spPr>
          <a:xfrm rot="0">
            <a:off x="6059474" y="4472070"/>
            <a:ext cx="2169544" cy="280067"/>
          </a:xfrm>
          <a:prstGeom prst="rect">
            <a:avLst/>
          </a:prstGeom>
        </p:spPr>
        <p:txBody>
          <a:bodyPr anchor="t" rtlCol="false" tIns="0" lIns="0" bIns="0" rIns="0">
            <a:spAutoFit/>
          </a:bodyPr>
          <a:lstStyle/>
          <a:p>
            <a:pPr algn="ctr">
              <a:lnSpc>
                <a:spcPts val="1993"/>
              </a:lnSpc>
            </a:pPr>
            <a:r>
              <a:rPr lang="en-US" sz="1993">
                <a:solidFill>
                  <a:srgbClr val="000000"/>
                </a:solidFill>
                <a:latin typeface="TAN Pearl"/>
                <a:ea typeface="TAN Pearl"/>
                <a:cs typeface="TAN Pearl"/>
                <a:sym typeface="TAN Pearl"/>
              </a:rPr>
              <a:t>weakness</a:t>
            </a:r>
          </a:p>
        </p:txBody>
      </p:sp>
      <p:grpSp>
        <p:nvGrpSpPr>
          <p:cNvPr name="Group 14" id="14"/>
          <p:cNvGrpSpPr/>
          <p:nvPr/>
        </p:nvGrpSpPr>
        <p:grpSpPr>
          <a:xfrm rot="0">
            <a:off x="8604312" y="2041770"/>
            <a:ext cx="3984000" cy="3756219"/>
            <a:chOff x="0" y="0"/>
            <a:chExt cx="862089" cy="812800"/>
          </a:xfrm>
        </p:grpSpPr>
        <p:sp>
          <p:nvSpPr>
            <p:cNvPr name="Freeform 15" id="15"/>
            <p:cNvSpPr/>
            <p:nvPr/>
          </p:nvSpPr>
          <p:spPr>
            <a:xfrm flipH="false" flipV="false" rot="0">
              <a:off x="0" y="0"/>
              <a:ext cx="862089" cy="812800"/>
            </a:xfrm>
            <a:custGeom>
              <a:avLst/>
              <a:gdLst/>
              <a:ahLst/>
              <a:cxnLst/>
              <a:rect r="r" b="b" t="t" l="l"/>
              <a:pathLst>
                <a:path h="812800" w="862089">
                  <a:moveTo>
                    <a:pt x="431044" y="0"/>
                  </a:moveTo>
                  <a:cubicBezTo>
                    <a:pt x="192985" y="0"/>
                    <a:pt x="0" y="181951"/>
                    <a:pt x="0" y="406400"/>
                  </a:cubicBezTo>
                  <a:cubicBezTo>
                    <a:pt x="0" y="630849"/>
                    <a:pt x="192985" y="812800"/>
                    <a:pt x="431044" y="812800"/>
                  </a:cubicBezTo>
                  <a:cubicBezTo>
                    <a:pt x="669104" y="812800"/>
                    <a:pt x="862089" y="630849"/>
                    <a:pt x="862089" y="406400"/>
                  </a:cubicBezTo>
                  <a:cubicBezTo>
                    <a:pt x="862089" y="181951"/>
                    <a:pt x="669104" y="0"/>
                    <a:pt x="431044" y="0"/>
                  </a:cubicBezTo>
                  <a:close/>
                </a:path>
              </a:pathLst>
            </a:custGeom>
            <a:solidFill>
              <a:srgbClr val="C1D4E3"/>
            </a:solidFill>
          </p:spPr>
        </p:sp>
        <p:sp>
          <p:nvSpPr>
            <p:cNvPr name="TextBox 16" id="16"/>
            <p:cNvSpPr txBox="true"/>
            <p:nvPr/>
          </p:nvSpPr>
          <p:spPr>
            <a:xfrm>
              <a:off x="80821" y="47625"/>
              <a:ext cx="700447" cy="688975"/>
            </a:xfrm>
            <a:prstGeom prst="rect">
              <a:avLst/>
            </a:prstGeom>
          </p:spPr>
          <p:txBody>
            <a:bodyPr anchor="ctr" rtlCol="false" tIns="77955" lIns="77955" bIns="77955" rIns="77955"/>
            <a:lstStyle/>
            <a:p>
              <a:pPr algn="ctr">
                <a:lnSpc>
                  <a:spcPts val="1960"/>
                </a:lnSpc>
                <a:spcBef>
                  <a:spcPct val="0"/>
                </a:spcBef>
              </a:pPr>
            </a:p>
          </p:txBody>
        </p:sp>
      </p:grpSp>
      <p:sp>
        <p:nvSpPr>
          <p:cNvPr name="TextBox 17" id="17"/>
          <p:cNvSpPr txBox="true"/>
          <p:nvPr/>
        </p:nvSpPr>
        <p:spPr>
          <a:xfrm rot="0">
            <a:off x="9622918" y="3167424"/>
            <a:ext cx="1946789" cy="1265662"/>
          </a:xfrm>
          <a:prstGeom prst="rect">
            <a:avLst/>
          </a:prstGeom>
        </p:spPr>
        <p:txBody>
          <a:bodyPr anchor="t" rtlCol="false" tIns="0" lIns="0" bIns="0" rIns="0">
            <a:spAutoFit/>
          </a:bodyPr>
          <a:lstStyle/>
          <a:p>
            <a:pPr algn="ctr">
              <a:lnSpc>
                <a:spcPts val="8894"/>
              </a:lnSpc>
            </a:pPr>
            <a:r>
              <a:rPr lang="en-US" sz="8894">
                <a:solidFill>
                  <a:srgbClr val="000000"/>
                </a:solidFill>
                <a:latin typeface="TAN Pearl"/>
                <a:ea typeface="TAN Pearl"/>
                <a:cs typeface="TAN Pearl"/>
                <a:sym typeface="TAN Pearl"/>
              </a:rPr>
              <a:t>O</a:t>
            </a:r>
          </a:p>
        </p:txBody>
      </p:sp>
      <p:sp>
        <p:nvSpPr>
          <p:cNvPr name="TextBox 18" id="18"/>
          <p:cNvSpPr txBox="true"/>
          <p:nvPr/>
        </p:nvSpPr>
        <p:spPr>
          <a:xfrm rot="0">
            <a:off x="9031025" y="4477473"/>
            <a:ext cx="3130573" cy="280067"/>
          </a:xfrm>
          <a:prstGeom prst="rect">
            <a:avLst/>
          </a:prstGeom>
        </p:spPr>
        <p:txBody>
          <a:bodyPr anchor="t" rtlCol="false" tIns="0" lIns="0" bIns="0" rIns="0">
            <a:spAutoFit/>
          </a:bodyPr>
          <a:lstStyle/>
          <a:p>
            <a:pPr algn="ctr">
              <a:lnSpc>
                <a:spcPts val="1993"/>
              </a:lnSpc>
            </a:pPr>
            <a:r>
              <a:rPr lang="en-US" sz="1993">
                <a:solidFill>
                  <a:srgbClr val="000000"/>
                </a:solidFill>
                <a:latin typeface="TAN Pearl"/>
                <a:ea typeface="TAN Pearl"/>
                <a:cs typeface="TAN Pearl"/>
                <a:sym typeface="TAN Pearl"/>
              </a:rPr>
              <a:t>opportunities</a:t>
            </a:r>
          </a:p>
        </p:txBody>
      </p:sp>
      <p:grpSp>
        <p:nvGrpSpPr>
          <p:cNvPr name="Group 19" id="19"/>
          <p:cNvGrpSpPr/>
          <p:nvPr/>
        </p:nvGrpSpPr>
        <p:grpSpPr>
          <a:xfrm rot="0">
            <a:off x="12056378" y="2041770"/>
            <a:ext cx="3984000" cy="3756219"/>
            <a:chOff x="0" y="0"/>
            <a:chExt cx="862089" cy="812800"/>
          </a:xfrm>
        </p:grpSpPr>
        <p:sp>
          <p:nvSpPr>
            <p:cNvPr name="Freeform 20" id="20"/>
            <p:cNvSpPr/>
            <p:nvPr/>
          </p:nvSpPr>
          <p:spPr>
            <a:xfrm flipH="false" flipV="false" rot="0">
              <a:off x="0" y="0"/>
              <a:ext cx="862089" cy="812800"/>
            </a:xfrm>
            <a:custGeom>
              <a:avLst/>
              <a:gdLst/>
              <a:ahLst/>
              <a:cxnLst/>
              <a:rect r="r" b="b" t="t" l="l"/>
              <a:pathLst>
                <a:path h="812800" w="862089">
                  <a:moveTo>
                    <a:pt x="431044" y="0"/>
                  </a:moveTo>
                  <a:cubicBezTo>
                    <a:pt x="192985" y="0"/>
                    <a:pt x="0" y="181951"/>
                    <a:pt x="0" y="406400"/>
                  </a:cubicBezTo>
                  <a:cubicBezTo>
                    <a:pt x="0" y="630849"/>
                    <a:pt x="192985" y="812800"/>
                    <a:pt x="431044" y="812800"/>
                  </a:cubicBezTo>
                  <a:cubicBezTo>
                    <a:pt x="669104" y="812800"/>
                    <a:pt x="862089" y="630849"/>
                    <a:pt x="862089" y="406400"/>
                  </a:cubicBezTo>
                  <a:cubicBezTo>
                    <a:pt x="862089" y="181951"/>
                    <a:pt x="669104" y="0"/>
                    <a:pt x="431044" y="0"/>
                  </a:cubicBezTo>
                  <a:close/>
                </a:path>
              </a:pathLst>
            </a:custGeom>
            <a:solidFill>
              <a:srgbClr val="E9D5BF"/>
            </a:solidFill>
          </p:spPr>
        </p:sp>
        <p:sp>
          <p:nvSpPr>
            <p:cNvPr name="TextBox 21" id="21"/>
            <p:cNvSpPr txBox="true"/>
            <p:nvPr/>
          </p:nvSpPr>
          <p:spPr>
            <a:xfrm>
              <a:off x="80821" y="47625"/>
              <a:ext cx="700447" cy="688975"/>
            </a:xfrm>
            <a:prstGeom prst="rect">
              <a:avLst/>
            </a:prstGeom>
          </p:spPr>
          <p:txBody>
            <a:bodyPr anchor="ctr" rtlCol="false" tIns="77955" lIns="77955" bIns="77955" rIns="77955"/>
            <a:lstStyle/>
            <a:p>
              <a:pPr algn="ctr">
                <a:lnSpc>
                  <a:spcPts val="1960"/>
                </a:lnSpc>
                <a:spcBef>
                  <a:spcPct val="0"/>
                </a:spcBef>
              </a:pPr>
            </a:p>
          </p:txBody>
        </p:sp>
      </p:grpSp>
      <p:sp>
        <p:nvSpPr>
          <p:cNvPr name="TextBox 22" id="22"/>
          <p:cNvSpPr txBox="true"/>
          <p:nvPr/>
        </p:nvSpPr>
        <p:spPr>
          <a:xfrm rot="0">
            <a:off x="13074984" y="3167424"/>
            <a:ext cx="1946789" cy="1265662"/>
          </a:xfrm>
          <a:prstGeom prst="rect">
            <a:avLst/>
          </a:prstGeom>
        </p:spPr>
        <p:txBody>
          <a:bodyPr anchor="t" rtlCol="false" tIns="0" lIns="0" bIns="0" rIns="0">
            <a:spAutoFit/>
          </a:bodyPr>
          <a:lstStyle/>
          <a:p>
            <a:pPr algn="ctr">
              <a:lnSpc>
                <a:spcPts val="8894"/>
              </a:lnSpc>
            </a:pPr>
            <a:r>
              <a:rPr lang="en-US" sz="8894">
                <a:solidFill>
                  <a:srgbClr val="000000"/>
                </a:solidFill>
                <a:latin typeface="TAN Pearl"/>
                <a:ea typeface="TAN Pearl"/>
                <a:cs typeface="TAN Pearl"/>
                <a:sym typeface="TAN Pearl"/>
              </a:rPr>
              <a:t>T</a:t>
            </a:r>
          </a:p>
        </p:txBody>
      </p:sp>
      <p:sp>
        <p:nvSpPr>
          <p:cNvPr name="TextBox 23" id="23"/>
          <p:cNvSpPr txBox="true"/>
          <p:nvPr/>
        </p:nvSpPr>
        <p:spPr>
          <a:xfrm rot="0">
            <a:off x="12963606" y="4477473"/>
            <a:ext cx="2169544" cy="280067"/>
          </a:xfrm>
          <a:prstGeom prst="rect">
            <a:avLst/>
          </a:prstGeom>
        </p:spPr>
        <p:txBody>
          <a:bodyPr anchor="t" rtlCol="false" tIns="0" lIns="0" bIns="0" rIns="0">
            <a:spAutoFit/>
          </a:bodyPr>
          <a:lstStyle/>
          <a:p>
            <a:pPr algn="ctr">
              <a:lnSpc>
                <a:spcPts val="1993"/>
              </a:lnSpc>
            </a:pPr>
            <a:r>
              <a:rPr lang="en-US" sz="1993">
                <a:solidFill>
                  <a:srgbClr val="000000"/>
                </a:solidFill>
                <a:latin typeface="TAN Pearl"/>
                <a:ea typeface="TAN Pearl"/>
                <a:cs typeface="TAN Pearl"/>
                <a:sym typeface="TAN Pearl"/>
              </a:rPr>
              <a:t>threats</a:t>
            </a:r>
          </a:p>
        </p:txBody>
      </p:sp>
      <p:sp>
        <p:nvSpPr>
          <p:cNvPr name="TextBox 24" id="24"/>
          <p:cNvSpPr txBox="true"/>
          <p:nvPr/>
        </p:nvSpPr>
        <p:spPr>
          <a:xfrm rot="0">
            <a:off x="5466770" y="6334142"/>
            <a:ext cx="3564256" cy="3449066"/>
          </a:xfrm>
          <a:prstGeom prst="rect">
            <a:avLst/>
          </a:prstGeom>
        </p:spPr>
        <p:txBody>
          <a:bodyPr anchor="t" rtlCol="false" tIns="0" lIns="0" bIns="0" rIns="0">
            <a:spAutoFit/>
          </a:bodyPr>
          <a:lstStyle/>
          <a:p>
            <a:pPr algn="l" marL="494412" indent="-247206" lvl="1">
              <a:lnSpc>
                <a:spcPts val="2290"/>
              </a:lnSpc>
              <a:buFont typeface="Arial"/>
              <a:buChar char="•"/>
            </a:pPr>
            <a:r>
              <a:rPr lang="en-US" sz="2290">
                <a:solidFill>
                  <a:srgbClr val="000000"/>
                </a:solidFill>
                <a:latin typeface="Alice"/>
                <a:ea typeface="Alice"/>
                <a:cs typeface="Alice"/>
                <a:sym typeface="Alice"/>
              </a:rPr>
              <a:t>Scalability Issues: Struggles with large datasets compared to automated solutions.</a:t>
            </a:r>
          </a:p>
          <a:p>
            <a:pPr algn="l" marL="494412" indent="-247206" lvl="1">
              <a:lnSpc>
                <a:spcPts val="2290"/>
              </a:lnSpc>
              <a:buFont typeface="Arial"/>
              <a:buChar char="•"/>
            </a:pPr>
            <a:r>
              <a:rPr lang="en-US" sz="2290">
                <a:solidFill>
                  <a:srgbClr val="000000"/>
                </a:solidFill>
                <a:latin typeface="Alice"/>
                <a:ea typeface="Alice"/>
                <a:cs typeface="Alice"/>
                <a:sym typeface="Alice"/>
              </a:rPr>
              <a:t>Limited Complexity: Difficult to implement advanced algorithms without programming.</a:t>
            </a:r>
          </a:p>
          <a:p>
            <a:pPr algn="l" marL="494412" indent="-247206" lvl="1">
              <a:lnSpc>
                <a:spcPts val="2290"/>
              </a:lnSpc>
              <a:buFont typeface="Arial"/>
              <a:buChar char="•"/>
            </a:pPr>
            <a:r>
              <a:rPr lang="en-US" sz="2290">
                <a:solidFill>
                  <a:srgbClr val="000000"/>
                </a:solidFill>
                <a:latin typeface="Alice"/>
                <a:ea typeface="Alice"/>
                <a:cs typeface="Alice"/>
                <a:sym typeface="Alice"/>
              </a:rPr>
              <a:t>Error-Prone: Manual handling increases the risk of inaccuracies</a:t>
            </a:r>
          </a:p>
          <a:p>
            <a:pPr algn="l">
              <a:lnSpc>
                <a:spcPts val="2290"/>
              </a:lnSpc>
            </a:pPr>
          </a:p>
        </p:txBody>
      </p:sp>
      <p:sp>
        <p:nvSpPr>
          <p:cNvPr name="TextBox 25" id="25"/>
          <p:cNvSpPr txBox="true"/>
          <p:nvPr/>
        </p:nvSpPr>
        <p:spPr>
          <a:xfrm rot="0">
            <a:off x="9031025" y="6334142"/>
            <a:ext cx="3763065" cy="3734816"/>
          </a:xfrm>
          <a:prstGeom prst="rect">
            <a:avLst/>
          </a:prstGeom>
        </p:spPr>
        <p:txBody>
          <a:bodyPr anchor="t" rtlCol="false" tIns="0" lIns="0" bIns="0" rIns="0">
            <a:spAutoFit/>
          </a:bodyPr>
          <a:lstStyle/>
          <a:p>
            <a:pPr algn="l" marL="494410" indent="-247205" lvl="1">
              <a:lnSpc>
                <a:spcPts val="2289"/>
              </a:lnSpc>
              <a:buFont typeface="Arial"/>
              <a:buChar char="•"/>
            </a:pPr>
            <a:r>
              <a:rPr lang="en-US" sz="2289">
                <a:solidFill>
                  <a:srgbClr val="000000"/>
                </a:solidFill>
                <a:latin typeface="Alice"/>
                <a:ea typeface="Alice"/>
                <a:cs typeface="Alice"/>
                <a:sym typeface="Alice"/>
              </a:rPr>
              <a:t>Educational: Great for teaching social network analysis basics to beginners.</a:t>
            </a:r>
          </a:p>
          <a:p>
            <a:pPr algn="l" marL="494410" indent="-247205" lvl="1">
              <a:lnSpc>
                <a:spcPts val="2289"/>
              </a:lnSpc>
              <a:buFont typeface="Arial"/>
              <a:buChar char="•"/>
            </a:pPr>
            <a:r>
              <a:rPr lang="en-US" sz="2289">
                <a:solidFill>
                  <a:srgbClr val="000000"/>
                </a:solidFill>
                <a:latin typeface="Alice"/>
                <a:ea typeface="Alice"/>
                <a:cs typeface="Alice"/>
                <a:sym typeface="Alice"/>
              </a:rPr>
              <a:t>Tool Integration: Can be enhanced by integrating with other software tools.</a:t>
            </a:r>
          </a:p>
          <a:p>
            <a:pPr algn="l" marL="494410" indent="-247205" lvl="1">
              <a:lnSpc>
                <a:spcPts val="2289"/>
              </a:lnSpc>
              <a:buFont typeface="Arial"/>
              <a:buChar char="•"/>
            </a:pPr>
            <a:r>
              <a:rPr lang="en-US" sz="2289">
                <a:solidFill>
                  <a:srgbClr val="000000"/>
                </a:solidFill>
                <a:latin typeface="Alice"/>
                <a:ea typeface="Alice"/>
                <a:cs typeface="Alice"/>
                <a:sym typeface="Alice"/>
              </a:rPr>
              <a:t>Customization: Easily customizable analysis without code modifications.</a:t>
            </a:r>
          </a:p>
          <a:p>
            <a:pPr algn="l">
              <a:lnSpc>
                <a:spcPts val="2289"/>
              </a:lnSpc>
            </a:pPr>
          </a:p>
        </p:txBody>
      </p:sp>
      <p:sp>
        <p:nvSpPr>
          <p:cNvPr name="TextBox 26" id="26"/>
          <p:cNvSpPr txBox="true"/>
          <p:nvPr/>
        </p:nvSpPr>
        <p:spPr>
          <a:xfrm rot="0">
            <a:off x="13074984" y="6334142"/>
            <a:ext cx="3799911" cy="3734816"/>
          </a:xfrm>
          <a:prstGeom prst="rect">
            <a:avLst/>
          </a:prstGeom>
        </p:spPr>
        <p:txBody>
          <a:bodyPr anchor="t" rtlCol="false" tIns="0" lIns="0" bIns="0" rIns="0">
            <a:spAutoFit/>
          </a:bodyPr>
          <a:lstStyle/>
          <a:p>
            <a:pPr algn="l" marL="494410" indent="-247205" lvl="1">
              <a:lnSpc>
                <a:spcPts val="2289"/>
              </a:lnSpc>
              <a:buFont typeface="Arial"/>
              <a:buChar char="•"/>
            </a:pPr>
            <a:r>
              <a:rPr lang="en-US" sz="2289">
                <a:solidFill>
                  <a:srgbClr val="000000"/>
                </a:solidFill>
                <a:latin typeface="Alice"/>
                <a:ea typeface="Alice"/>
                <a:cs typeface="Alice"/>
                <a:sym typeface="Alice"/>
              </a:rPr>
              <a:t>Tool Limitations: Limited control over algorithm efficiency and customization.</a:t>
            </a:r>
          </a:p>
          <a:p>
            <a:pPr algn="l" marL="494410" indent="-247205" lvl="1">
              <a:lnSpc>
                <a:spcPts val="2289"/>
              </a:lnSpc>
              <a:buFont typeface="Arial"/>
              <a:buChar char="•"/>
            </a:pPr>
            <a:r>
              <a:rPr lang="en-US" sz="2289">
                <a:solidFill>
                  <a:srgbClr val="000000"/>
                </a:solidFill>
                <a:latin typeface="Alice"/>
                <a:ea typeface="Alice"/>
                <a:cs typeface="Alice"/>
                <a:sym typeface="Alice"/>
              </a:rPr>
              <a:t>Data Challenges: Manual data handling is time-consuming and prone to errors.</a:t>
            </a:r>
          </a:p>
          <a:p>
            <a:pPr algn="l" marL="494410" indent="-247205" lvl="1">
              <a:lnSpc>
                <a:spcPts val="2289"/>
              </a:lnSpc>
              <a:buFont typeface="Arial"/>
              <a:buChar char="•"/>
            </a:pPr>
            <a:r>
              <a:rPr lang="en-US" sz="2289">
                <a:solidFill>
                  <a:srgbClr val="000000"/>
                </a:solidFill>
                <a:latin typeface="Alice"/>
                <a:ea typeface="Alice"/>
                <a:cs typeface="Alice"/>
                <a:sym typeface="Alice"/>
              </a:rPr>
              <a:t>Competition: Automated tools like Python and R offer more efficient, scalable solutions.</a:t>
            </a:r>
          </a:p>
          <a:p>
            <a:pPr algn="l">
              <a:lnSpc>
                <a:spcPts val="2289"/>
              </a:lnSpc>
            </a:pPr>
          </a:p>
        </p:txBody>
      </p:sp>
      <p:grpSp>
        <p:nvGrpSpPr>
          <p:cNvPr name="Group 27" id="27"/>
          <p:cNvGrpSpPr/>
          <p:nvPr/>
        </p:nvGrpSpPr>
        <p:grpSpPr>
          <a:xfrm rot="0">
            <a:off x="1727869" y="6296042"/>
            <a:ext cx="3956311" cy="3657821"/>
            <a:chOff x="0" y="0"/>
            <a:chExt cx="5275081" cy="4877094"/>
          </a:xfrm>
        </p:grpSpPr>
        <p:sp>
          <p:nvSpPr>
            <p:cNvPr name="TextBox 28" id="28"/>
            <p:cNvSpPr txBox="true"/>
            <p:nvPr/>
          </p:nvSpPr>
          <p:spPr>
            <a:xfrm rot="0">
              <a:off x="29889" y="38100"/>
              <a:ext cx="5245192" cy="4838994"/>
            </a:xfrm>
            <a:prstGeom prst="rect">
              <a:avLst/>
            </a:prstGeom>
          </p:spPr>
          <p:txBody>
            <a:bodyPr anchor="t" rtlCol="false" tIns="0" lIns="0" bIns="0" rIns="0">
              <a:spAutoFit/>
            </a:bodyPr>
            <a:lstStyle/>
            <a:p>
              <a:pPr algn="l" marL="565019" indent="-282509" lvl="1">
                <a:lnSpc>
                  <a:spcPts val="2617"/>
                </a:lnSpc>
                <a:buFont typeface="Arial"/>
                <a:buChar char="•"/>
              </a:pPr>
              <a:r>
                <a:rPr lang="en-US" sz="2617">
                  <a:solidFill>
                    <a:srgbClr val="000000"/>
                  </a:solidFill>
                  <a:latin typeface="Alice"/>
                  <a:ea typeface="Alice"/>
                  <a:cs typeface="Alice"/>
                  <a:sym typeface="Alice"/>
                </a:rPr>
                <a:t>Visualization: Provides clear visual insights into network structures for better understanding.</a:t>
              </a:r>
            </a:p>
            <a:p>
              <a:pPr algn="l" marL="565019" indent="-282509" lvl="1">
                <a:lnSpc>
                  <a:spcPts val="2617"/>
                </a:lnSpc>
                <a:buFont typeface="Arial"/>
                <a:buChar char="•"/>
              </a:pPr>
              <a:r>
                <a:rPr lang="en-US" sz="2617">
                  <a:solidFill>
                    <a:srgbClr val="000000"/>
                  </a:solidFill>
                  <a:latin typeface="Alice"/>
                  <a:ea typeface="Alice"/>
                  <a:cs typeface="Alice"/>
                  <a:sym typeface="Alice"/>
                </a:rPr>
                <a:t>Flexibility: Adaptable to various social networks without extensive software development.</a:t>
              </a:r>
            </a:p>
            <a:p>
              <a:pPr algn="l">
                <a:lnSpc>
                  <a:spcPts val="2617"/>
                </a:lnSpc>
              </a:pPr>
            </a:p>
          </p:txBody>
        </p:sp>
        <p:sp>
          <p:nvSpPr>
            <p:cNvPr name="TextBox 29" id="29"/>
            <p:cNvSpPr txBox="true"/>
            <p:nvPr/>
          </p:nvSpPr>
          <p:spPr>
            <a:xfrm rot="0">
              <a:off x="0" y="1928965"/>
              <a:ext cx="5245192" cy="485845"/>
            </a:xfrm>
            <a:prstGeom prst="rect">
              <a:avLst/>
            </a:prstGeom>
          </p:spPr>
          <p:txBody>
            <a:bodyPr anchor="t" rtlCol="false" tIns="0" lIns="0" bIns="0" rIns="0">
              <a:spAutoFit/>
            </a:bodyPr>
            <a:lstStyle/>
            <a:p>
              <a:pPr algn="l">
                <a:lnSpc>
                  <a:spcPts val="2617"/>
                </a:lnSpc>
              </a:pPr>
            </a:p>
          </p:txBody>
        </p:sp>
      </p:grpSp>
      <p:sp>
        <p:nvSpPr>
          <p:cNvPr name="Freeform 30" id="30"/>
          <p:cNvSpPr/>
          <p:nvPr/>
        </p:nvSpPr>
        <p:spPr>
          <a:xfrm flipH="false" flipV="false" rot="0">
            <a:off x="16156820" y="0"/>
            <a:ext cx="2131180" cy="873040"/>
          </a:xfrm>
          <a:custGeom>
            <a:avLst/>
            <a:gdLst/>
            <a:ahLst/>
            <a:cxnLst/>
            <a:rect r="r" b="b" t="t" l="l"/>
            <a:pathLst>
              <a:path h="873040" w="2131180">
                <a:moveTo>
                  <a:pt x="0" y="0"/>
                </a:moveTo>
                <a:lnTo>
                  <a:pt x="2131180" y="0"/>
                </a:lnTo>
                <a:lnTo>
                  <a:pt x="2131180" y="873040"/>
                </a:lnTo>
                <a:lnTo>
                  <a:pt x="0" y="873040"/>
                </a:lnTo>
                <a:lnTo>
                  <a:pt x="0" y="0"/>
                </a:lnTo>
                <a:close/>
              </a:path>
            </a:pathLst>
          </a:custGeom>
          <a:blipFill>
            <a:blip r:embed="rId2"/>
            <a:stretch>
              <a:fillRect l="-55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p:nvPr/>
        </p:nvGrpSpPr>
        <p:grpSpPr>
          <a:xfrm rot="0">
            <a:off x="296179" y="4735511"/>
            <a:ext cx="2822910" cy="4608611"/>
            <a:chOff x="0" y="0"/>
            <a:chExt cx="743482" cy="1213791"/>
          </a:xfrm>
        </p:grpSpPr>
        <p:sp>
          <p:nvSpPr>
            <p:cNvPr name="Freeform 4" id="4"/>
            <p:cNvSpPr/>
            <p:nvPr/>
          </p:nvSpPr>
          <p:spPr>
            <a:xfrm flipH="false" flipV="false" rot="0">
              <a:off x="0" y="0"/>
              <a:ext cx="743482" cy="1213791"/>
            </a:xfrm>
            <a:custGeom>
              <a:avLst/>
              <a:gdLst/>
              <a:ahLst/>
              <a:cxnLst/>
              <a:rect r="r" b="b" t="t" l="l"/>
              <a:pathLst>
                <a:path h="1213791" w="743482">
                  <a:moveTo>
                    <a:pt x="52108" y="0"/>
                  </a:moveTo>
                  <a:lnTo>
                    <a:pt x="691374" y="0"/>
                  </a:lnTo>
                  <a:cubicBezTo>
                    <a:pt x="705194" y="0"/>
                    <a:pt x="718448" y="5490"/>
                    <a:pt x="728220" y="15262"/>
                  </a:cubicBezTo>
                  <a:cubicBezTo>
                    <a:pt x="737993" y="25034"/>
                    <a:pt x="743482" y="38288"/>
                    <a:pt x="743482" y="52108"/>
                  </a:cubicBezTo>
                  <a:lnTo>
                    <a:pt x="743482" y="1161683"/>
                  </a:lnTo>
                  <a:cubicBezTo>
                    <a:pt x="743482" y="1190461"/>
                    <a:pt x="720153" y="1213791"/>
                    <a:pt x="691374" y="1213791"/>
                  </a:cubicBezTo>
                  <a:lnTo>
                    <a:pt x="52108" y="1213791"/>
                  </a:lnTo>
                  <a:cubicBezTo>
                    <a:pt x="38288" y="1213791"/>
                    <a:pt x="25034" y="1208301"/>
                    <a:pt x="15262" y="1198528"/>
                  </a:cubicBezTo>
                  <a:cubicBezTo>
                    <a:pt x="5490" y="1188756"/>
                    <a:pt x="0" y="1175502"/>
                    <a:pt x="0" y="1161683"/>
                  </a:cubicBezTo>
                  <a:lnTo>
                    <a:pt x="0" y="52108"/>
                  </a:lnTo>
                  <a:cubicBezTo>
                    <a:pt x="0" y="23330"/>
                    <a:pt x="23330" y="0"/>
                    <a:pt x="52108" y="0"/>
                  </a:cubicBezTo>
                  <a:close/>
                </a:path>
              </a:pathLst>
            </a:custGeom>
            <a:solidFill>
              <a:srgbClr val="FBF6F1"/>
            </a:solidFill>
            <a:ln w="9525" cap="sq">
              <a:solidFill>
                <a:srgbClr val="000000"/>
              </a:solidFill>
              <a:prstDash val="solid"/>
              <a:miter/>
            </a:ln>
          </p:spPr>
        </p:sp>
        <p:sp>
          <p:nvSpPr>
            <p:cNvPr name="TextBox 5" id="5"/>
            <p:cNvSpPr txBox="true"/>
            <p:nvPr/>
          </p:nvSpPr>
          <p:spPr>
            <a:xfrm>
              <a:off x="0" y="-66675"/>
              <a:ext cx="743482" cy="1280466"/>
            </a:xfrm>
            <a:prstGeom prst="rect">
              <a:avLst/>
            </a:prstGeom>
          </p:spPr>
          <p:txBody>
            <a:bodyPr anchor="ctr" rtlCol="false" tIns="254000" lIns="254000" bIns="254000" rIns="254000"/>
            <a:lstStyle/>
            <a:p>
              <a:pPr algn="l" marL="323847" indent="-161923" lvl="1">
                <a:lnSpc>
                  <a:spcPts val="2309"/>
                </a:lnSpc>
                <a:buFont typeface="Arial"/>
                <a:buChar char="•"/>
              </a:pPr>
              <a:r>
                <a:rPr lang="en-US" sz="1499">
                  <a:solidFill>
                    <a:srgbClr val="000000"/>
                  </a:solidFill>
                  <a:latin typeface="Alice"/>
                  <a:ea typeface="Alice"/>
                  <a:cs typeface="Alice"/>
                  <a:sym typeface="Alice"/>
                </a:rPr>
                <a:t>Define project goals and objectives.</a:t>
              </a:r>
            </a:p>
            <a:p>
              <a:pPr algn="l" marL="323847" indent="-161923" lvl="1">
                <a:lnSpc>
                  <a:spcPts val="2309"/>
                </a:lnSpc>
                <a:buFont typeface="Arial"/>
                <a:buChar char="•"/>
              </a:pPr>
              <a:r>
                <a:rPr lang="en-US" sz="1499">
                  <a:solidFill>
                    <a:srgbClr val="000000"/>
                  </a:solidFill>
                  <a:latin typeface="Alice"/>
                  <a:ea typeface="Alice"/>
                  <a:cs typeface="Alice"/>
                  <a:sym typeface="Alice"/>
                </a:rPr>
                <a:t>Identify stakeholders and target users.</a:t>
              </a:r>
            </a:p>
            <a:p>
              <a:pPr algn="l" marL="323847" indent="-161923" lvl="1">
                <a:lnSpc>
                  <a:spcPts val="2309"/>
                </a:lnSpc>
                <a:buFont typeface="Arial"/>
                <a:buChar char="•"/>
              </a:pPr>
              <a:r>
                <a:rPr lang="en-US" sz="1499">
                  <a:solidFill>
                    <a:srgbClr val="000000"/>
                  </a:solidFill>
                  <a:latin typeface="Alice"/>
                  <a:ea typeface="Alice"/>
                  <a:cs typeface="Alice"/>
                  <a:sym typeface="Alice"/>
                </a:rPr>
                <a:t>Set project scope, including key features and deliverables.</a:t>
              </a:r>
            </a:p>
            <a:p>
              <a:pPr algn="l" marL="323847" indent="-161923" lvl="1">
                <a:lnSpc>
                  <a:spcPts val="2309"/>
                </a:lnSpc>
                <a:buFont typeface="Arial"/>
                <a:buChar char="•"/>
              </a:pPr>
              <a:r>
                <a:rPr lang="en-US" sz="1499">
                  <a:solidFill>
                    <a:srgbClr val="000000"/>
                  </a:solidFill>
                  <a:latin typeface="Alice"/>
                  <a:ea typeface="Alice"/>
                  <a:cs typeface="Alice"/>
                  <a:sym typeface="Alice"/>
                </a:rPr>
                <a:t>Create initial project plan and timeline.</a:t>
              </a:r>
            </a:p>
            <a:p>
              <a:pPr algn="l" marL="323847" indent="-161923" lvl="1">
                <a:lnSpc>
                  <a:spcPts val="2309"/>
                </a:lnSpc>
                <a:buFont typeface="Arial"/>
                <a:buChar char="•"/>
              </a:pPr>
              <a:r>
                <a:rPr lang="en-US" sz="1499">
                  <a:solidFill>
                    <a:srgbClr val="000000"/>
                  </a:solidFill>
                  <a:latin typeface="Alice"/>
                  <a:ea typeface="Alice"/>
                  <a:cs typeface="Alice"/>
                  <a:sym typeface="Alice"/>
                </a:rPr>
                <a:t>Allocate resources, including team roles and tools required.</a:t>
              </a:r>
            </a:p>
            <a:p>
              <a:pPr algn="l">
                <a:lnSpc>
                  <a:spcPts val="2001"/>
                </a:lnSpc>
              </a:pPr>
              <a:r>
                <a:rPr lang="en-US" sz="1299">
                  <a:solidFill>
                    <a:srgbClr val="000000"/>
                  </a:solidFill>
                  <a:latin typeface="Public Sans"/>
                  <a:ea typeface="Public Sans"/>
                  <a:cs typeface="Public Sans"/>
                  <a:sym typeface="Public Sans"/>
                </a:rPr>
                <a:t>.</a:t>
              </a:r>
            </a:p>
          </p:txBody>
        </p:sp>
      </p:grpSp>
      <p:grpSp>
        <p:nvGrpSpPr>
          <p:cNvPr name="Group 6" id="6"/>
          <p:cNvGrpSpPr/>
          <p:nvPr/>
        </p:nvGrpSpPr>
        <p:grpSpPr>
          <a:xfrm rot="0">
            <a:off x="375287" y="4406704"/>
            <a:ext cx="2664695" cy="485969"/>
            <a:chOff x="0" y="0"/>
            <a:chExt cx="1004803" cy="183249"/>
          </a:xfrm>
        </p:grpSpPr>
        <p:sp>
          <p:nvSpPr>
            <p:cNvPr name="Freeform 7" id="7"/>
            <p:cNvSpPr/>
            <p:nvPr/>
          </p:nvSpPr>
          <p:spPr>
            <a:xfrm flipH="false" flipV="false" rot="0">
              <a:off x="0" y="0"/>
              <a:ext cx="1004803" cy="183249"/>
            </a:xfrm>
            <a:custGeom>
              <a:avLst/>
              <a:gdLst/>
              <a:ahLst/>
              <a:cxnLst/>
              <a:rect r="r" b="b" t="t" l="l"/>
              <a:pathLst>
                <a:path h="183249" w="1004803">
                  <a:moveTo>
                    <a:pt x="55202" y="0"/>
                  </a:moveTo>
                  <a:lnTo>
                    <a:pt x="949601" y="0"/>
                  </a:lnTo>
                  <a:cubicBezTo>
                    <a:pt x="964242" y="0"/>
                    <a:pt x="978283" y="5816"/>
                    <a:pt x="988635" y="16168"/>
                  </a:cubicBezTo>
                  <a:cubicBezTo>
                    <a:pt x="998987" y="26521"/>
                    <a:pt x="1004803" y="40562"/>
                    <a:pt x="1004803" y="55202"/>
                  </a:cubicBezTo>
                  <a:lnTo>
                    <a:pt x="1004803" y="128047"/>
                  </a:lnTo>
                  <a:cubicBezTo>
                    <a:pt x="1004803" y="158534"/>
                    <a:pt x="980088" y="183249"/>
                    <a:pt x="949601" y="183249"/>
                  </a:cubicBezTo>
                  <a:lnTo>
                    <a:pt x="55202" y="183249"/>
                  </a:lnTo>
                  <a:cubicBezTo>
                    <a:pt x="24715" y="183249"/>
                    <a:pt x="0" y="158534"/>
                    <a:pt x="0" y="128047"/>
                  </a:cubicBezTo>
                  <a:lnTo>
                    <a:pt x="0" y="55202"/>
                  </a:lnTo>
                  <a:cubicBezTo>
                    <a:pt x="0" y="24715"/>
                    <a:pt x="24715" y="0"/>
                    <a:pt x="55202" y="0"/>
                  </a:cubicBezTo>
                  <a:close/>
                </a:path>
              </a:pathLst>
            </a:custGeom>
            <a:solidFill>
              <a:srgbClr val="D5BBCA"/>
            </a:solidFill>
            <a:ln w="9525" cap="sq">
              <a:solidFill>
                <a:srgbClr val="000000"/>
              </a:solidFill>
              <a:prstDash val="solid"/>
              <a:miter/>
            </a:ln>
          </p:spPr>
        </p:sp>
        <p:sp>
          <p:nvSpPr>
            <p:cNvPr name="TextBox 8" id="8"/>
            <p:cNvSpPr txBox="true"/>
            <p:nvPr/>
          </p:nvSpPr>
          <p:spPr>
            <a:xfrm>
              <a:off x="0" y="-47625"/>
              <a:ext cx="1004803" cy="230874"/>
            </a:xfrm>
            <a:prstGeom prst="rect">
              <a:avLst/>
            </a:prstGeom>
          </p:spPr>
          <p:txBody>
            <a:bodyPr anchor="ctr" rtlCol="false" tIns="50800" lIns="50800" bIns="50800" rIns="50800"/>
            <a:lstStyle/>
            <a:p>
              <a:pPr algn="ctr" marL="0" indent="0" lvl="0">
                <a:lnSpc>
                  <a:spcPts val="2520"/>
                </a:lnSpc>
                <a:spcBef>
                  <a:spcPct val="0"/>
                </a:spcBef>
              </a:pPr>
              <a:r>
                <a:rPr lang="en-US" b="true" sz="1800" spc="81">
                  <a:solidFill>
                    <a:srgbClr val="000000"/>
                  </a:solidFill>
                  <a:latin typeface="DejaVu Serif Bold"/>
                  <a:ea typeface="DejaVu Serif Bold"/>
                  <a:cs typeface="DejaVu Serif Bold"/>
                  <a:sym typeface="DejaVu Serif Bold"/>
                </a:rPr>
                <a:t>PLANNING PHASE</a:t>
              </a:r>
            </a:p>
          </p:txBody>
        </p:sp>
      </p:grpSp>
      <p:grpSp>
        <p:nvGrpSpPr>
          <p:cNvPr name="Group 9" id="9"/>
          <p:cNvGrpSpPr/>
          <p:nvPr/>
        </p:nvGrpSpPr>
        <p:grpSpPr>
          <a:xfrm rot="0">
            <a:off x="3325436" y="5151342"/>
            <a:ext cx="3598390" cy="4943855"/>
            <a:chOff x="0" y="0"/>
            <a:chExt cx="947724" cy="1302085"/>
          </a:xfrm>
        </p:grpSpPr>
        <p:sp>
          <p:nvSpPr>
            <p:cNvPr name="Freeform 10" id="10"/>
            <p:cNvSpPr/>
            <p:nvPr/>
          </p:nvSpPr>
          <p:spPr>
            <a:xfrm flipH="false" flipV="false" rot="0">
              <a:off x="0" y="0"/>
              <a:ext cx="947724" cy="1302085"/>
            </a:xfrm>
            <a:custGeom>
              <a:avLst/>
              <a:gdLst/>
              <a:ahLst/>
              <a:cxnLst/>
              <a:rect r="r" b="b" t="t" l="l"/>
              <a:pathLst>
                <a:path h="1302085" w="947724">
                  <a:moveTo>
                    <a:pt x="40878" y="0"/>
                  </a:moveTo>
                  <a:lnTo>
                    <a:pt x="906846" y="0"/>
                  </a:lnTo>
                  <a:cubicBezTo>
                    <a:pt x="929422" y="0"/>
                    <a:pt x="947724" y="18302"/>
                    <a:pt x="947724" y="40878"/>
                  </a:cubicBezTo>
                  <a:lnTo>
                    <a:pt x="947724" y="1261207"/>
                  </a:lnTo>
                  <a:cubicBezTo>
                    <a:pt x="947724" y="1283783"/>
                    <a:pt x="929422" y="1302085"/>
                    <a:pt x="906846" y="1302085"/>
                  </a:cubicBezTo>
                  <a:lnTo>
                    <a:pt x="40878" y="1302085"/>
                  </a:lnTo>
                  <a:cubicBezTo>
                    <a:pt x="18302" y="1302085"/>
                    <a:pt x="0" y="1283783"/>
                    <a:pt x="0" y="1261207"/>
                  </a:cubicBezTo>
                  <a:lnTo>
                    <a:pt x="0" y="40878"/>
                  </a:lnTo>
                  <a:cubicBezTo>
                    <a:pt x="0" y="18302"/>
                    <a:pt x="18302" y="0"/>
                    <a:pt x="40878" y="0"/>
                  </a:cubicBezTo>
                  <a:close/>
                </a:path>
              </a:pathLst>
            </a:custGeom>
            <a:solidFill>
              <a:srgbClr val="D5BBCA"/>
            </a:solidFill>
            <a:ln w="9525" cap="sq">
              <a:solidFill>
                <a:srgbClr val="000000"/>
              </a:solidFill>
              <a:prstDash val="solid"/>
              <a:miter/>
            </a:ln>
          </p:spPr>
        </p:sp>
        <p:sp>
          <p:nvSpPr>
            <p:cNvPr name="TextBox 11" id="11"/>
            <p:cNvSpPr txBox="true"/>
            <p:nvPr/>
          </p:nvSpPr>
          <p:spPr>
            <a:xfrm>
              <a:off x="0" y="-66675"/>
              <a:ext cx="947724" cy="1368760"/>
            </a:xfrm>
            <a:prstGeom prst="rect">
              <a:avLst/>
            </a:prstGeom>
          </p:spPr>
          <p:txBody>
            <a:bodyPr anchor="ctr" rtlCol="false" tIns="254000" lIns="254000" bIns="254000" rIns="254000"/>
            <a:lstStyle/>
            <a:p>
              <a:pPr algn="l" marL="323847" indent="-161923" lvl="1">
                <a:lnSpc>
                  <a:spcPts val="2309"/>
                </a:lnSpc>
                <a:buFont typeface="Arial"/>
                <a:buChar char="•"/>
              </a:pPr>
              <a:r>
                <a:rPr lang="en-US" sz="1499">
                  <a:solidFill>
                    <a:srgbClr val="000000"/>
                  </a:solidFill>
                  <a:latin typeface="Alice"/>
                  <a:ea typeface="Alice"/>
                  <a:cs typeface="Alice"/>
                  <a:sym typeface="Alice"/>
                </a:rPr>
                <a:t>Conduct stakeholder meetings to gather requirements.</a:t>
              </a:r>
            </a:p>
            <a:p>
              <a:pPr algn="l" marL="323847" indent="-161923" lvl="1">
                <a:lnSpc>
                  <a:spcPts val="2309"/>
                </a:lnSpc>
                <a:buFont typeface="Arial"/>
                <a:buChar char="•"/>
              </a:pPr>
              <a:r>
                <a:rPr lang="en-US" sz="1499">
                  <a:solidFill>
                    <a:srgbClr val="000000"/>
                  </a:solidFill>
                  <a:latin typeface="Alice"/>
                  <a:ea typeface="Alice"/>
                  <a:cs typeface="Alice"/>
                  <a:sym typeface="Alice"/>
                </a:rPr>
                <a:t>Define system features and functional requirements.</a:t>
              </a:r>
            </a:p>
            <a:p>
              <a:pPr algn="l" marL="323847" indent="-161923" lvl="1">
                <a:lnSpc>
                  <a:spcPts val="2309"/>
                </a:lnSpc>
                <a:buFont typeface="Arial"/>
                <a:buChar char="•"/>
              </a:pPr>
              <a:r>
                <a:rPr lang="en-US" sz="1499">
                  <a:solidFill>
                    <a:srgbClr val="000000"/>
                  </a:solidFill>
                  <a:latin typeface="Alice"/>
                  <a:ea typeface="Alice"/>
                  <a:cs typeface="Alice"/>
                  <a:sym typeface="Alice"/>
                </a:rPr>
                <a:t>Develop Software Requirements Specification (SRS) document.</a:t>
              </a:r>
            </a:p>
            <a:p>
              <a:pPr algn="l" marL="323847" indent="-161923" lvl="1">
                <a:lnSpc>
                  <a:spcPts val="2309"/>
                </a:lnSpc>
                <a:buFont typeface="Arial"/>
                <a:buChar char="•"/>
              </a:pPr>
              <a:r>
                <a:rPr lang="en-US" sz="1499">
                  <a:solidFill>
                    <a:srgbClr val="000000"/>
                  </a:solidFill>
                  <a:latin typeface="Alice"/>
                  <a:ea typeface="Alice"/>
                  <a:cs typeface="Alice"/>
                  <a:sym typeface="Alice"/>
                </a:rPr>
                <a:t>Outline use cases and user stories to illustrate key functionalities.</a:t>
              </a:r>
            </a:p>
            <a:p>
              <a:pPr algn="l" marL="323847" indent="-161923" lvl="1">
                <a:lnSpc>
                  <a:spcPts val="2309"/>
                </a:lnSpc>
                <a:buFont typeface="Arial"/>
                <a:buChar char="•"/>
              </a:pPr>
              <a:r>
                <a:rPr lang="en-US" sz="1499">
                  <a:solidFill>
                    <a:srgbClr val="000000"/>
                  </a:solidFill>
                  <a:latin typeface="Alice"/>
                  <a:ea typeface="Alice"/>
                  <a:cs typeface="Alice"/>
                  <a:sym typeface="Alice"/>
                </a:rPr>
                <a:t>Review and validate requirements with stakeholders.</a:t>
              </a:r>
            </a:p>
            <a:p>
              <a:pPr algn="l">
                <a:lnSpc>
                  <a:spcPts val="2001"/>
                </a:lnSpc>
              </a:pPr>
            </a:p>
          </p:txBody>
        </p:sp>
      </p:grpSp>
      <p:grpSp>
        <p:nvGrpSpPr>
          <p:cNvPr name="Group 12" id="12"/>
          <p:cNvGrpSpPr/>
          <p:nvPr/>
        </p:nvGrpSpPr>
        <p:grpSpPr>
          <a:xfrm rot="0">
            <a:off x="3887655" y="4649689"/>
            <a:ext cx="2664695" cy="800294"/>
            <a:chOff x="0" y="0"/>
            <a:chExt cx="1004803" cy="301775"/>
          </a:xfrm>
        </p:grpSpPr>
        <p:sp>
          <p:nvSpPr>
            <p:cNvPr name="Freeform 13" id="13"/>
            <p:cNvSpPr/>
            <p:nvPr/>
          </p:nvSpPr>
          <p:spPr>
            <a:xfrm flipH="false" flipV="false" rot="0">
              <a:off x="0" y="0"/>
              <a:ext cx="1004803" cy="301775"/>
            </a:xfrm>
            <a:custGeom>
              <a:avLst/>
              <a:gdLst/>
              <a:ahLst/>
              <a:cxnLst/>
              <a:rect r="r" b="b" t="t" l="l"/>
              <a:pathLst>
                <a:path h="301775" w="1004803">
                  <a:moveTo>
                    <a:pt x="55202" y="0"/>
                  </a:moveTo>
                  <a:lnTo>
                    <a:pt x="949601" y="0"/>
                  </a:lnTo>
                  <a:cubicBezTo>
                    <a:pt x="964242" y="0"/>
                    <a:pt x="978283" y="5816"/>
                    <a:pt x="988635" y="16168"/>
                  </a:cubicBezTo>
                  <a:cubicBezTo>
                    <a:pt x="998987" y="26521"/>
                    <a:pt x="1004803" y="40562"/>
                    <a:pt x="1004803" y="55202"/>
                  </a:cubicBezTo>
                  <a:lnTo>
                    <a:pt x="1004803" y="246573"/>
                  </a:lnTo>
                  <a:cubicBezTo>
                    <a:pt x="1004803" y="277060"/>
                    <a:pt x="980088" y="301775"/>
                    <a:pt x="949601" y="301775"/>
                  </a:cubicBezTo>
                  <a:lnTo>
                    <a:pt x="55202" y="301775"/>
                  </a:lnTo>
                  <a:cubicBezTo>
                    <a:pt x="24715" y="301775"/>
                    <a:pt x="0" y="277060"/>
                    <a:pt x="0" y="246573"/>
                  </a:cubicBezTo>
                  <a:lnTo>
                    <a:pt x="0" y="55202"/>
                  </a:lnTo>
                  <a:cubicBezTo>
                    <a:pt x="0" y="24715"/>
                    <a:pt x="24715" y="0"/>
                    <a:pt x="55202" y="0"/>
                  </a:cubicBezTo>
                  <a:close/>
                </a:path>
              </a:pathLst>
            </a:custGeom>
            <a:solidFill>
              <a:srgbClr val="FBF6F1"/>
            </a:solidFill>
            <a:ln w="9525" cap="sq">
              <a:solidFill>
                <a:srgbClr val="000000"/>
              </a:solidFill>
              <a:prstDash val="solid"/>
              <a:miter/>
            </a:ln>
          </p:spPr>
        </p:sp>
        <p:sp>
          <p:nvSpPr>
            <p:cNvPr name="TextBox 14" id="14"/>
            <p:cNvSpPr txBox="true"/>
            <p:nvPr/>
          </p:nvSpPr>
          <p:spPr>
            <a:xfrm>
              <a:off x="0" y="-47625"/>
              <a:ext cx="1004803" cy="349400"/>
            </a:xfrm>
            <a:prstGeom prst="rect">
              <a:avLst/>
            </a:prstGeom>
          </p:spPr>
          <p:txBody>
            <a:bodyPr anchor="ctr" rtlCol="false" tIns="50800" lIns="50800" bIns="50800" rIns="50800"/>
            <a:lstStyle/>
            <a:p>
              <a:pPr algn="ctr" marL="0" indent="0" lvl="0">
                <a:lnSpc>
                  <a:spcPts val="2520"/>
                </a:lnSpc>
                <a:spcBef>
                  <a:spcPct val="0"/>
                </a:spcBef>
              </a:pPr>
              <a:r>
                <a:rPr lang="en-US" b="true" sz="1800" spc="81">
                  <a:solidFill>
                    <a:srgbClr val="000000"/>
                  </a:solidFill>
                  <a:latin typeface="DejaVu Serif Bold"/>
                  <a:ea typeface="DejaVu Serif Bold"/>
                  <a:cs typeface="DejaVu Serif Bold"/>
                  <a:sym typeface="DejaVu Serif Bold"/>
                </a:rPr>
                <a:t>REQUIREMNET ANALYSIS PHASE</a:t>
              </a:r>
            </a:p>
          </p:txBody>
        </p:sp>
      </p:grpSp>
      <p:grpSp>
        <p:nvGrpSpPr>
          <p:cNvPr name="Group 15" id="15"/>
          <p:cNvGrpSpPr/>
          <p:nvPr/>
        </p:nvGrpSpPr>
        <p:grpSpPr>
          <a:xfrm rot="0">
            <a:off x="7133376" y="4525864"/>
            <a:ext cx="3836945" cy="4620831"/>
            <a:chOff x="0" y="0"/>
            <a:chExt cx="1010553" cy="1217009"/>
          </a:xfrm>
        </p:grpSpPr>
        <p:sp>
          <p:nvSpPr>
            <p:cNvPr name="Freeform 16" id="16"/>
            <p:cNvSpPr/>
            <p:nvPr/>
          </p:nvSpPr>
          <p:spPr>
            <a:xfrm flipH="false" flipV="false" rot="0">
              <a:off x="0" y="0"/>
              <a:ext cx="1010553" cy="1217009"/>
            </a:xfrm>
            <a:custGeom>
              <a:avLst/>
              <a:gdLst/>
              <a:ahLst/>
              <a:cxnLst/>
              <a:rect r="r" b="b" t="t" l="l"/>
              <a:pathLst>
                <a:path h="1217009" w="1010553">
                  <a:moveTo>
                    <a:pt x="38337" y="0"/>
                  </a:moveTo>
                  <a:lnTo>
                    <a:pt x="972216" y="0"/>
                  </a:lnTo>
                  <a:cubicBezTo>
                    <a:pt x="982384" y="0"/>
                    <a:pt x="992135" y="4039"/>
                    <a:pt x="999325" y="11229"/>
                  </a:cubicBezTo>
                  <a:cubicBezTo>
                    <a:pt x="1006514" y="18418"/>
                    <a:pt x="1010553" y="28169"/>
                    <a:pt x="1010553" y="38337"/>
                  </a:cubicBezTo>
                  <a:lnTo>
                    <a:pt x="1010553" y="1178672"/>
                  </a:lnTo>
                  <a:cubicBezTo>
                    <a:pt x="1010553" y="1199845"/>
                    <a:pt x="993389" y="1217009"/>
                    <a:pt x="972216" y="1217009"/>
                  </a:cubicBezTo>
                  <a:lnTo>
                    <a:pt x="38337" y="1217009"/>
                  </a:lnTo>
                  <a:cubicBezTo>
                    <a:pt x="17164" y="1217009"/>
                    <a:pt x="0" y="1199845"/>
                    <a:pt x="0" y="1178672"/>
                  </a:cubicBezTo>
                  <a:lnTo>
                    <a:pt x="0" y="38337"/>
                  </a:lnTo>
                  <a:cubicBezTo>
                    <a:pt x="0" y="17164"/>
                    <a:pt x="17164" y="0"/>
                    <a:pt x="38337" y="0"/>
                  </a:cubicBezTo>
                  <a:close/>
                </a:path>
              </a:pathLst>
            </a:custGeom>
            <a:solidFill>
              <a:srgbClr val="FBF6F1"/>
            </a:solidFill>
            <a:ln w="9525" cap="sq">
              <a:solidFill>
                <a:srgbClr val="000000"/>
              </a:solidFill>
              <a:prstDash val="solid"/>
              <a:miter/>
            </a:ln>
          </p:spPr>
        </p:sp>
        <p:sp>
          <p:nvSpPr>
            <p:cNvPr name="TextBox 17" id="17"/>
            <p:cNvSpPr txBox="true"/>
            <p:nvPr/>
          </p:nvSpPr>
          <p:spPr>
            <a:xfrm>
              <a:off x="0" y="-57150"/>
              <a:ext cx="1010553" cy="1274159"/>
            </a:xfrm>
            <a:prstGeom prst="rect">
              <a:avLst/>
            </a:prstGeom>
          </p:spPr>
          <p:txBody>
            <a:bodyPr anchor="ctr" rtlCol="false" tIns="254000" lIns="254000" bIns="254000" rIns="254000"/>
            <a:lstStyle/>
            <a:p>
              <a:pPr algn="l" marL="302257" indent="-151129" lvl="1">
                <a:lnSpc>
                  <a:spcPts val="2155"/>
                </a:lnSpc>
                <a:buFont typeface="Arial"/>
                <a:buChar char="•"/>
              </a:pPr>
              <a:r>
                <a:rPr lang="en-US" sz="1399">
                  <a:solidFill>
                    <a:srgbClr val="000000"/>
                  </a:solidFill>
                  <a:latin typeface="Alice"/>
                  <a:ea typeface="Alice"/>
                  <a:cs typeface="Alice"/>
                  <a:sym typeface="Alice"/>
                </a:rPr>
                <a:t>System Architecture Design: Outline the overall architecture, including data flow and interactions between modules.</a:t>
              </a:r>
            </a:p>
            <a:p>
              <a:pPr algn="l" marL="302257" indent="-151129" lvl="1">
                <a:lnSpc>
                  <a:spcPts val="2155"/>
                </a:lnSpc>
                <a:buFont typeface="Arial"/>
                <a:buChar char="•"/>
              </a:pPr>
              <a:r>
                <a:rPr lang="en-US" sz="1399">
                  <a:solidFill>
                    <a:srgbClr val="000000"/>
                  </a:solidFill>
                  <a:latin typeface="Alice"/>
                  <a:ea typeface="Alice"/>
                  <a:cs typeface="Alice"/>
                  <a:sym typeface="Alice"/>
                </a:rPr>
                <a:t>Graph Data Structures: Design adjacency list and matrix structures for efficient graph representation.</a:t>
              </a:r>
            </a:p>
            <a:p>
              <a:pPr algn="l" marL="302257" indent="-151129" lvl="1">
                <a:lnSpc>
                  <a:spcPts val="2155"/>
                </a:lnSpc>
                <a:buFont typeface="Arial"/>
                <a:buChar char="•"/>
              </a:pPr>
              <a:r>
                <a:rPr lang="en-US" sz="1399">
                  <a:solidFill>
                    <a:srgbClr val="000000"/>
                  </a:solidFill>
                  <a:latin typeface="Alice"/>
                  <a:ea typeface="Alice"/>
                  <a:cs typeface="Alice"/>
                  <a:sym typeface="Alice"/>
                </a:rPr>
                <a:t>Algorithm Flowcharts: Develop flowcharts for BFS, mutual friends detection, and key features.</a:t>
              </a:r>
            </a:p>
            <a:p>
              <a:pPr algn="l" marL="302257" indent="-151129" lvl="1">
                <a:lnSpc>
                  <a:spcPts val="2155"/>
                </a:lnSpc>
                <a:buFont typeface="Arial"/>
                <a:buChar char="•"/>
              </a:pPr>
              <a:r>
                <a:rPr lang="en-US" sz="1399">
                  <a:solidFill>
                    <a:srgbClr val="000000"/>
                  </a:solidFill>
                  <a:latin typeface="Alice"/>
                  <a:ea typeface="Alice"/>
                  <a:cs typeface="Alice"/>
                  <a:sym typeface="Alice"/>
                </a:rPr>
                <a:t>Design Documentation: Compile a detailed guide to direct the development phase.</a:t>
              </a:r>
            </a:p>
            <a:p>
              <a:pPr algn="l">
                <a:lnSpc>
                  <a:spcPts val="2001"/>
                </a:lnSpc>
              </a:pPr>
            </a:p>
            <a:p>
              <a:pPr algn="l">
                <a:lnSpc>
                  <a:spcPts val="2001"/>
                </a:lnSpc>
              </a:pPr>
            </a:p>
          </p:txBody>
        </p:sp>
      </p:grpSp>
      <p:grpSp>
        <p:nvGrpSpPr>
          <p:cNvPr name="Group 18" id="18"/>
          <p:cNvGrpSpPr/>
          <p:nvPr/>
        </p:nvGrpSpPr>
        <p:grpSpPr>
          <a:xfrm rot="0">
            <a:off x="7719500" y="4163720"/>
            <a:ext cx="2664695" cy="485969"/>
            <a:chOff x="0" y="0"/>
            <a:chExt cx="1004803" cy="183249"/>
          </a:xfrm>
        </p:grpSpPr>
        <p:sp>
          <p:nvSpPr>
            <p:cNvPr name="Freeform 19" id="19"/>
            <p:cNvSpPr/>
            <p:nvPr/>
          </p:nvSpPr>
          <p:spPr>
            <a:xfrm flipH="false" flipV="false" rot="0">
              <a:off x="0" y="0"/>
              <a:ext cx="1004803" cy="183249"/>
            </a:xfrm>
            <a:custGeom>
              <a:avLst/>
              <a:gdLst/>
              <a:ahLst/>
              <a:cxnLst/>
              <a:rect r="r" b="b" t="t" l="l"/>
              <a:pathLst>
                <a:path h="183249" w="1004803">
                  <a:moveTo>
                    <a:pt x="55202" y="0"/>
                  </a:moveTo>
                  <a:lnTo>
                    <a:pt x="949601" y="0"/>
                  </a:lnTo>
                  <a:cubicBezTo>
                    <a:pt x="964242" y="0"/>
                    <a:pt x="978283" y="5816"/>
                    <a:pt x="988635" y="16168"/>
                  </a:cubicBezTo>
                  <a:cubicBezTo>
                    <a:pt x="998987" y="26521"/>
                    <a:pt x="1004803" y="40562"/>
                    <a:pt x="1004803" y="55202"/>
                  </a:cubicBezTo>
                  <a:lnTo>
                    <a:pt x="1004803" y="128047"/>
                  </a:lnTo>
                  <a:cubicBezTo>
                    <a:pt x="1004803" y="158534"/>
                    <a:pt x="980088" y="183249"/>
                    <a:pt x="949601" y="183249"/>
                  </a:cubicBezTo>
                  <a:lnTo>
                    <a:pt x="55202" y="183249"/>
                  </a:lnTo>
                  <a:cubicBezTo>
                    <a:pt x="24715" y="183249"/>
                    <a:pt x="0" y="158534"/>
                    <a:pt x="0" y="128047"/>
                  </a:cubicBezTo>
                  <a:lnTo>
                    <a:pt x="0" y="55202"/>
                  </a:lnTo>
                  <a:cubicBezTo>
                    <a:pt x="0" y="24715"/>
                    <a:pt x="24715" y="0"/>
                    <a:pt x="55202" y="0"/>
                  </a:cubicBezTo>
                  <a:close/>
                </a:path>
              </a:pathLst>
            </a:custGeom>
            <a:solidFill>
              <a:srgbClr val="D5BBCA"/>
            </a:solidFill>
            <a:ln w="9525" cap="sq">
              <a:solidFill>
                <a:srgbClr val="000000"/>
              </a:solidFill>
              <a:prstDash val="solid"/>
              <a:miter/>
            </a:ln>
          </p:spPr>
        </p:sp>
        <p:sp>
          <p:nvSpPr>
            <p:cNvPr name="TextBox 20" id="20"/>
            <p:cNvSpPr txBox="true"/>
            <p:nvPr/>
          </p:nvSpPr>
          <p:spPr>
            <a:xfrm>
              <a:off x="0" y="-47625"/>
              <a:ext cx="1004803" cy="230874"/>
            </a:xfrm>
            <a:prstGeom prst="rect">
              <a:avLst/>
            </a:prstGeom>
          </p:spPr>
          <p:txBody>
            <a:bodyPr anchor="ctr" rtlCol="false" tIns="50800" lIns="50800" bIns="50800" rIns="50800"/>
            <a:lstStyle/>
            <a:p>
              <a:pPr algn="ctr" marL="0" indent="0" lvl="0">
                <a:lnSpc>
                  <a:spcPts val="2520"/>
                </a:lnSpc>
                <a:spcBef>
                  <a:spcPct val="0"/>
                </a:spcBef>
              </a:pPr>
              <a:r>
                <a:rPr lang="en-US" b="true" sz="1800" spc="81">
                  <a:solidFill>
                    <a:srgbClr val="000000"/>
                  </a:solidFill>
                  <a:latin typeface="DejaVu Serif Bold"/>
                  <a:ea typeface="DejaVu Serif Bold"/>
                  <a:cs typeface="DejaVu Serif Bold"/>
                  <a:sym typeface="DejaVu Serif Bold"/>
                </a:rPr>
                <a:t>DESIGN PHASE</a:t>
              </a:r>
            </a:p>
          </p:txBody>
        </p:sp>
      </p:grpSp>
      <p:grpSp>
        <p:nvGrpSpPr>
          <p:cNvPr name="Group 21" id="21"/>
          <p:cNvGrpSpPr/>
          <p:nvPr/>
        </p:nvGrpSpPr>
        <p:grpSpPr>
          <a:xfrm rot="0">
            <a:off x="11179871" y="5151342"/>
            <a:ext cx="3625860" cy="4951698"/>
            <a:chOff x="0" y="0"/>
            <a:chExt cx="954959" cy="1304151"/>
          </a:xfrm>
        </p:grpSpPr>
        <p:sp>
          <p:nvSpPr>
            <p:cNvPr name="Freeform 22" id="22"/>
            <p:cNvSpPr/>
            <p:nvPr/>
          </p:nvSpPr>
          <p:spPr>
            <a:xfrm flipH="false" flipV="false" rot="0">
              <a:off x="0" y="0"/>
              <a:ext cx="954959" cy="1304151"/>
            </a:xfrm>
            <a:custGeom>
              <a:avLst/>
              <a:gdLst/>
              <a:ahLst/>
              <a:cxnLst/>
              <a:rect r="r" b="b" t="t" l="l"/>
              <a:pathLst>
                <a:path h="1304151" w="954959">
                  <a:moveTo>
                    <a:pt x="40569" y="0"/>
                  </a:moveTo>
                  <a:lnTo>
                    <a:pt x="914390" y="0"/>
                  </a:lnTo>
                  <a:cubicBezTo>
                    <a:pt x="936796" y="0"/>
                    <a:pt x="954959" y="18163"/>
                    <a:pt x="954959" y="40569"/>
                  </a:cubicBezTo>
                  <a:lnTo>
                    <a:pt x="954959" y="1263582"/>
                  </a:lnTo>
                  <a:cubicBezTo>
                    <a:pt x="954959" y="1285988"/>
                    <a:pt x="936796" y="1304151"/>
                    <a:pt x="914390" y="1304151"/>
                  </a:cubicBezTo>
                  <a:lnTo>
                    <a:pt x="40569" y="1304151"/>
                  </a:lnTo>
                  <a:cubicBezTo>
                    <a:pt x="18163" y="1304151"/>
                    <a:pt x="0" y="1285988"/>
                    <a:pt x="0" y="1263582"/>
                  </a:cubicBezTo>
                  <a:lnTo>
                    <a:pt x="0" y="40569"/>
                  </a:lnTo>
                  <a:cubicBezTo>
                    <a:pt x="0" y="18163"/>
                    <a:pt x="18163" y="0"/>
                    <a:pt x="40569" y="0"/>
                  </a:cubicBezTo>
                  <a:close/>
                </a:path>
              </a:pathLst>
            </a:custGeom>
            <a:solidFill>
              <a:srgbClr val="D5BBCA"/>
            </a:solidFill>
            <a:ln w="9525" cap="sq">
              <a:solidFill>
                <a:srgbClr val="000000"/>
              </a:solidFill>
              <a:prstDash val="solid"/>
              <a:miter/>
            </a:ln>
          </p:spPr>
        </p:sp>
        <p:sp>
          <p:nvSpPr>
            <p:cNvPr name="TextBox 23" id="23"/>
            <p:cNvSpPr txBox="true"/>
            <p:nvPr/>
          </p:nvSpPr>
          <p:spPr>
            <a:xfrm>
              <a:off x="0" y="-57150"/>
              <a:ext cx="954959" cy="1361301"/>
            </a:xfrm>
            <a:prstGeom prst="rect">
              <a:avLst/>
            </a:prstGeom>
          </p:spPr>
          <p:txBody>
            <a:bodyPr anchor="ctr" rtlCol="false" tIns="254000" lIns="254000" bIns="254000" rIns="254000"/>
            <a:lstStyle/>
            <a:p>
              <a:pPr algn="l" marL="302257" indent="-151129" lvl="1">
                <a:lnSpc>
                  <a:spcPts val="2155"/>
                </a:lnSpc>
                <a:buFont typeface="Arial"/>
                <a:buChar char="•"/>
              </a:pPr>
              <a:r>
                <a:rPr lang="en-US" sz="1399">
                  <a:solidFill>
                    <a:srgbClr val="000000"/>
                  </a:solidFill>
                  <a:latin typeface="Alice"/>
                  <a:ea typeface="Alice"/>
                  <a:cs typeface="Alice"/>
                  <a:sym typeface="Alice"/>
                </a:rPr>
                <a:t>Set up the development environment (IntelliJ IDEA/Eclipse).</a:t>
              </a:r>
            </a:p>
            <a:p>
              <a:pPr algn="l" marL="302257" indent="-151129" lvl="1">
                <a:lnSpc>
                  <a:spcPts val="2155"/>
                </a:lnSpc>
                <a:buFont typeface="Arial"/>
                <a:buChar char="•"/>
              </a:pPr>
              <a:r>
                <a:rPr lang="en-US" sz="1399">
                  <a:solidFill>
                    <a:srgbClr val="000000"/>
                  </a:solidFill>
                  <a:latin typeface="Alice"/>
                  <a:ea typeface="Alice"/>
                  <a:cs typeface="Alice"/>
                  <a:sym typeface="Alice"/>
                </a:rPr>
                <a:t>Implement graph data structures and core algorithms (BFS, mutual friends detection).</a:t>
              </a:r>
            </a:p>
            <a:p>
              <a:pPr algn="l" marL="302257" indent="-151129" lvl="1">
                <a:lnSpc>
                  <a:spcPts val="2155"/>
                </a:lnSpc>
                <a:buFont typeface="Arial"/>
                <a:buChar char="•"/>
              </a:pPr>
              <a:r>
                <a:rPr lang="en-US" sz="1399">
                  <a:solidFill>
                    <a:srgbClr val="000000"/>
                  </a:solidFill>
                  <a:latin typeface="Alice"/>
                  <a:ea typeface="Alice"/>
                  <a:cs typeface="Alice"/>
                  <a:sym typeface="Alice"/>
                </a:rPr>
                <a:t>Develop the main application logic, including data handling and error checking.</a:t>
              </a:r>
            </a:p>
            <a:p>
              <a:pPr algn="l" marL="302257" indent="-151129" lvl="1">
                <a:lnSpc>
                  <a:spcPts val="2155"/>
                </a:lnSpc>
                <a:buFont typeface="Arial"/>
                <a:buChar char="•"/>
              </a:pPr>
              <a:r>
                <a:rPr lang="en-US" sz="1399">
                  <a:solidFill>
                    <a:srgbClr val="000000"/>
                  </a:solidFill>
                  <a:latin typeface="Alice"/>
                  <a:ea typeface="Alice"/>
                  <a:cs typeface="Alice"/>
                  <a:sym typeface="Alice"/>
                </a:rPr>
                <a:t>Create the optional GUI using Java Servlet or JSP,  integrating visualization features.</a:t>
              </a:r>
            </a:p>
            <a:p>
              <a:pPr algn="l" marL="302257" indent="-151129" lvl="1">
                <a:lnSpc>
                  <a:spcPts val="2155"/>
                </a:lnSpc>
                <a:buFont typeface="Arial"/>
                <a:buChar char="•"/>
              </a:pPr>
              <a:r>
                <a:rPr lang="en-US" sz="1399">
                  <a:solidFill>
                    <a:srgbClr val="000000"/>
                  </a:solidFill>
                  <a:latin typeface="Alice"/>
                  <a:ea typeface="Alice"/>
                  <a:cs typeface="Alice"/>
                  <a:sym typeface="Alice"/>
                </a:rPr>
                <a:t>Implement import/export functionalities for handling CSV files.</a:t>
              </a:r>
            </a:p>
            <a:p>
              <a:pPr algn="l" marL="302257" indent="-151129" lvl="1">
                <a:lnSpc>
                  <a:spcPts val="2155"/>
                </a:lnSpc>
                <a:buFont typeface="Arial"/>
                <a:buChar char="•"/>
              </a:pPr>
              <a:r>
                <a:rPr lang="en-US" sz="1399">
                  <a:solidFill>
                    <a:srgbClr val="000000"/>
                  </a:solidFill>
                  <a:latin typeface="Alice"/>
                  <a:ea typeface="Alice"/>
                  <a:cs typeface="Alice"/>
                  <a:sym typeface="Alice"/>
                </a:rPr>
                <a:t>Perform code reviews and ensure alignment with design documents.</a:t>
              </a:r>
            </a:p>
            <a:p>
              <a:pPr algn="l">
                <a:lnSpc>
                  <a:spcPts val="2001"/>
                </a:lnSpc>
              </a:pPr>
            </a:p>
          </p:txBody>
        </p:sp>
      </p:grpSp>
      <p:grpSp>
        <p:nvGrpSpPr>
          <p:cNvPr name="Group 24" id="24"/>
          <p:cNvGrpSpPr/>
          <p:nvPr/>
        </p:nvGrpSpPr>
        <p:grpSpPr>
          <a:xfrm rot="0">
            <a:off x="11655212" y="4525864"/>
            <a:ext cx="2716002" cy="800294"/>
            <a:chOff x="0" y="0"/>
            <a:chExt cx="1024150" cy="301775"/>
          </a:xfrm>
        </p:grpSpPr>
        <p:sp>
          <p:nvSpPr>
            <p:cNvPr name="Freeform 25" id="25"/>
            <p:cNvSpPr/>
            <p:nvPr/>
          </p:nvSpPr>
          <p:spPr>
            <a:xfrm flipH="false" flipV="false" rot="0">
              <a:off x="0" y="0"/>
              <a:ext cx="1024150" cy="301775"/>
            </a:xfrm>
            <a:custGeom>
              <a:avLst/>
              <a:gdLst/>
              <a:ahLst/>
              <a:cxnLst/>
              <a:rect r="r" b="b" t="t" l="l"/>
              <a:pathLst>
                <a:path h="301775" w="1024150">
                  <a:moveTo>
                    <a:pt x="54159" y="0"/>
                  </a:moveTo>
                  <a:lnTo>
                    <a:pt x="969991" y="0"/>
                  </a:lnTo>
                  <a:cubicBezTo>
                    <a:pt x="984355" y="0"/>
                    <a:pt x="998130" y="5706"/>
                    <a:pt x="1008287" y="15863"/>
                  </a:cubicBezTo>
                  <a:cubicBezTo>
                    <a:pt x="1018444" y="26020"/>
                    <a:pt x="1024150" y="39795"/>
                    <a:pt x="1024150" y="54159"/>
                  </a:cubicBezTo>
                  <a:lnTo>
                    <a:pt x="1024150" y="247616"/>
                  </a:lnTo>
                  <a:cubicBezTo>
                    <a:pt x="1024150" y="261979"/>
                    <a:pt x="1018444" y="275755"/>
                    <a:pt x="1008287" y="285912"/>
                  </a:cubicBezTo>
                  <a:cubicBezTo>
                    <a:pt x="998130" y="296069"/>
                    <a:pt x="984355" y="301775"/>
                    <a:pt x="969991" y="301775"/>
                  </a:cubicBezTo>
                  <a:lnTo>
                    <a:pt x="54159" y="301775"/>
                  </a:lnTo>
                  <a:cubicBezTo>
                    <a:pt x="39795" y="301775"/>
                    <a:pt x="26020" y="296069"/>
                    <a:pt x="15863" y="285912"/>
                  </a:cubicBezTo>
                  <a:cubicBezTo>
                    <a:pt x="5706" y="275755"/>
                    <a:pt x="0" y="261979"/>
                    <a:pt x="0" y="247616"/>
                  </a:cubicBezTo>
                  <a:lnTo>
                    <a:pt x="0" y="54159"/>
                  </a:lnTo>
                  <a:cubicBezTo>
                    <a:pt x="0" y="39795"/>
                    <a:pt x="5706" y="26020"/>
                    <a:pt x="15863" y="15863"/>
                  </a:cubicBezTo>
                  <a:cubicBezTo>
                    <a:pt x="26020" y="5706"/>
                    <a:pt x="39795" y="0"/>
                    <a:pt x="54159" y="0"/>
                  </a:cubicBezTo>
                  <a:close/>
                </a:path>
              </a:pathLst>
            </a:custGeom>
            <a:solidFill>
              <a:srgbClr val="FBF6F1"/>
            </a:solidFill>
            <a:ln w="9525" cap="sq">
              <a:solidFill>
                <a:srgbClr val="000000"/>
              </a:solidFill>
              <a:prstDash val="solid"/>
              <a:miter/>
            </a:ln>
          </p:spPr>
        </p:sp>
        <p:sp>
          <p:nvSpPr>
            <p:cNvPr name="TextBox 26" id="26"/>
            <p:cNvSpPr txBox="true"/>
            <p:nvPr/>
          </p:nvSpPr>
          <p:spPr>
            <a:xfrm>
              <a:off x="0" y="-47625"/>
              <a:ext cx="1024150" cy="349400"/>
            </a:xfrm>
            <a:prstGeom prst="rect">
              <a:avLst/>
            </a:prstGeom>
          </p:spPr>
          <p:txBody>
            <a:bodyPr anchor="ctr" rtlCol="false" tIns="50800" lIns="50800" bIns="50800" rIns="50800"/>
            <a:lstStyle/>
            <a:p>
              <a:pPr algn="ctr" marL="0" indent="0" lvl="0">
                <a:lnSpc>
                  <a:spcPts val="2520"/>
                </a:lnSpc>
                <a:spcBef>
                  <a:spcPct val="0"/>
                </a:spcBef>
              </a:pPr>
              <a:r>
                <a:rPr lang="en-US" b="true" sz="1800" spc="81">
                  <a:solidFill>
                    <a:srgbClr val="000000"/>
                  </a:solidFill>
                  <a:latin typeface="DejaVu Serif Bold"/>
                  <a:ea typeface="DejaVu Serif Bold"/>
                  <a:cs typeface="DejaVu Serif Bold"/>
                  <a:sym typeface="DejaVu Serif Bold"/>
                </a:rPr>
                <a:t>DEVELOPMENT PHASE</a:t>
              </a:r>
            </a:p>
          </p:txBody>
        </p:sp>
      </p:grpSp>
      <p:grpSp>
        <p:nvGrpSpPr>
          <p:cNvPr name="Group 27" id="27"/>
          <p:cNvGrpSpPr/>
          <p:nvPr/>
        </p:nvGrpSpPr>
        <p:grpSpPr>
          <a:xfrm rot="0">
            <a:off x="15021405" y="4649689"/>
            <a:ext cx="3139331" cy="4902899"/>
            <a:chOff x="0" y="0"/>
            <a:chExt cx="826820" cy="1291298"/>
          </a:xfrm>
        </p:grpSpPr>
        <p:sp>
          <p:nvSpPr>
            <p:cNvPr name="Freeform 28" id="28"/>
            <p:cNvSpPr/>
            <p:nvPr/>
          </p:nvSpPr>
          <p:spPr>
            <a:xfrm flipH="false" flipV="false" rot="0">
              <a:off x="0" y="0"/>
              <a:ext cx="826820" cy="1291298"/>
            </a:xfrm>
            <a:custGeom>
              <a:avLst/>
              <a:gdLst/>
              <a:ahLst/>
              <a:cxnLst/>
              <a:rect r="r" b="b" t="t" l="l"/>
              <a:pathLst>
                <a:path h="1291298" w="826820">
                  <a:moveTo>
                    <a:pt x="46856" y="0"/>
                  </a:moveTo>
                  <a:lnTo>
                    <a:pt x="779964" y="0"/>
                  </a:lnTo>
                  <a:cubicBezTo>
                    <a:pt x="805841" y="0"/>
                    <a:pt x="826820" y="20978"/>
                    <a:pt x="826820" y="46856"/>
                  </a:cubicBezTo>
                  <a:lnTo>
                    <a:pt x="826820" y="1244442"/>
                  </a:lnTo>
                  <a:cubicBezTo>
                    <a:pt x="826820" y="1270320"/>
                    <a:pt x="805841" y="1291298"/>
                    <a:pt x="779964" y="1291298"/>
                  </a:cubicBezTo>
                  <a:lnTo>
                    <a:pt x="46856" y="1291298"/>
                  </a:lnTo>
                  <a:cubicBezTo>
                    <a:pt x="20978" y="1291298"/>
                    <a:pt x="0" y="1270320"/>
                    <a:pt x="0" y="1244442"/>
                  </a:cubicBezTo>
                  <a:lnTo>
                    <a:pt x="0" y="46856"/>
                  </a:lnTo>
                  <a:cubicBezTo>
                    <a:pt x="0" y="20978"/>
                    <a:pt x="20978" y="0"/>
                    <a:pt x="46856" y="0"/>
                  </a:cubicBezTo>
                  <a:close/>
                </a:path>
              </a:pathLst>
            </a:custGeom>
            <a:solidFill>
              <a:srgbClr val="FBF6F1"/>
            </a:solidFill>
            <a:ln w="9525" cap="sq">
              <a:solidFill>
                <a:srgbClr val="000000"/>
              </a:solidFill>
              <a:prstDash val="solid"/>
              <a:miter/>
            </a:ln>
          </p:spPr>
        </p:sp>
        <p:sp>
          <p:nvSpPr>
            <p:cNvPr name="TextBox 29" id="29"/>
            <p:cNvSpPr txBox="true"/>
            <p:nvPr/>
          </p:nvSpPr>
          <p:spPr>
            <a:xfrm>
              <a:off x="0" y="-57150"/>
              <a:ext cx="826820" cy="1348448"/>
            </a:xfrm>
            <a:prstGeom prst="rect">
              <a:avLst/>
            </a:prstGeom>
          </p:spPr>
          <p:txBody>
            <a:bodyPr anchor="ctr" rtlCol="false" tIns="254000" lIns="254000" bIns="254000" rIns="254000"/>
            <a:lstStyle/>
            <a:p>
              <a:pPr algn="l" marL="302257" indent="-151129" lvl="1">
                <a:lnSpc>
                  <a:spcPts val="2155"/>
                </a:lnSpc>
                <a:buFont typeface="Arial"/>
                <a:buChar char="•"/>
              </a:pPr>
              <a:r>
                <a:rPr lang="en-US" sz="1399">
                  <a:solidFill>
                    <a:srgbClr val="000000"/>
                  </a:solidFill>
                  <a:latin typeface="Alice"/>
                  <a:ea typeface="Alice"/>
                  <a:cs typeface="Alice"/>
                  <a:sym typeface="Alice"/>
                </a:rPr>
                <a:t>Develop test cases based on functional requirements.</a:t>
              </a:r>
            </a:p>
            <a:p>
              <a:pPr algn="l" marL="302257" indent="-151129" lvl="1">
                <a:lnSpc>
                  <a:spcPts val="2155"/>
                </a:lnSpc>
                <a:buFont typeface="Arial"/>
                <a:buChar char="•"/>
              </a:pPr>
              <a:r>
                <a:rPr lang="en-US" sz="1399">
                  <a:solidFill>
                    <a:srgbClr val="000000"/>
                  </a:solidFill>
                  <a:latin typeface="Alice"/>
                  <a:ea typeface="Alice"/>
                  <a:cs typeface="Alice"/>
                  <a:sym typeface="Alice"/>
                </a:rPr>
                <a:t>Conduct unit testing for individual modules (e.g., algorithms, data structures).</a:t>
              </a:r>
            </a:p>
            <a:p>
              <a:pPr algn="l" marL="302257" indent="-151129" lvl="1">
                <a:lnSpc>
                  <a:spcPts val="2155"/>
                </a:lnSpc>
                <a:buFont typeface="Arial"/>
                <a:buChar char="•"/>
              </a:pPr>
              <a:r>
                <a:rPr lang="en-US" sz="1399">
                  <a:solidFill>
                    <a:srgbClr val="000000"/>
                  </a:solidFill>
                  <a:latin typeface="Alice"/>
                  <a:ea typeface="Alice"/>
                  <a:cs typeface="Alice"/>
                  <a:sym typeface="Alice"/>
                </a:rPr>
                <a:t>Perform integration testing to ensure all components work together smoothly.</a:t>
              </a:r>
            </a:p>
            <a:p>
              <a:pPr algn="l" marL="302257" indent="-151129" lvl="1">
                <a:lnSpc>
                  <a:spcPts val="2155"/>
                </a:lnSpc>
                <a:buFont typeface="Arial"/>
                <a:buChar char="•"/>
              </a:pPr>
              <a:r>
                <a:rPr lang="en-US" sz="1399">
                  <a:solidFill>
                    <a:srgbClr val="000000"/>
                  </a:solidFill>
                  <a:latin typeface="Alice"/>
                  <a:ea typeface="Alice"/>
                  <a:cs typeface="Alice"/>
                  <a:sym typeface="Alice"/>
                </a:rPr>
                <a:t>Execute user acceptance testing (UAT) with sample users to validate usability and performance.</a:t>
              </a:r>
            </a:p>
            <a:p>
              <a:pPr algn="l" marL="302257" indent="-151129" lvl="1">
                <a:lnSpc>
                  <a:spcPts val="2155"/>
                </a:lnSpc>
                <a:buFont typeface="Arial"/>
                <a:buChar char="•"/>
              </a:pPr>
              <a:r>
                <a:rPr lang="en-US" sz="1399">
                  <a:solidFill>
                    <a:srgbClr val="000000"/>
                  </a:solidFill>
                  <a:latin typeface="Alice"/>
                  <a:ea typeface="Alice"/>
                  <a:cs typeface="Alice"/>
                  <a:sym typeface="Alice"/>
                </a:rPr>
                <a:t>Identify and resolve bugs and performance issues.</a:t>
              </a:r>
            </a:p>
            <a:p>
              <a:pPr algn="l" marL="302257" indent="-151129" lvl="1">
                <a:lnSpc>
                  <a:spcPts val="2155"/>
                </a:lnSpc>
                <a:buFont typeface="Arial"/>
                <a:buChar char="•"/>
              </a:pPr>
              <a:r>
                <a:rPr lang="en-US" sz="1399">
                  <a:solidFill>
                    <a:srgbClr val="000000"/>
                  </a:solidFill>
                  <a:latin typeface="Alice"/>
                  <a:ea typeface="Alice"/>
                  <a:cs typeface="Alice"/>
                  <a:sym typeface="Alice"/>
                </a:rPr>
                <a:t>Refine the website based on testing feedback.</a:t>
              </a:r>
            </a:p>
            <a:p>
              <a:pPr algn="l">
                <a:lnSpc>
                  <a:spcPts val="2001"/>
                </a:lnSpc>
              </a:pPr>
            </a:p>
          </p:txBody>
        </p:sp>
      </p:grpSp>
      <p:grpSp>
        <p:nvGrpSpPr>
          <p:cNvPr name="Group 30" id="30"/>
          <p:cNvGrpSpPr/>
          <p:nvPr/>
        </p:nvGrpSpPr>
        <p:grpSpPr>
          <a:xfrm rot="0">
            <a:off x="15385987" y="4249542"/>
            <a:ext cx="2664695" cy="485969"/>
            <a:chOff x="0" y="0"/>
            <a:chExt cx="1004803" cy="183249"/>
          </a:xfrm>
        </p:grpSpPr>
        <p:sp>
          <p:nvSpPr>
            <p:cNvPr name="Freeform 31" id="31"/>
            <p:cNvSpPr/>
            <p:nvPr/>
          </p:nvSpPr>
          <p:spPr>
            <a:xfrm flipH="false" flipV="false" rot="0">
              <a:off x="0" y="0"/>
              <a:ext cx="1004803" cy="183249"/>
            </a:xfrm>
            <a:custGeom>
              <a:avLst/>
              <a:gdLst/>
              <a:ahLst/>
              <a:cxnLst/>
              <a:rect r="r" b="b" t="t" l="l"/>
              <a:pathLst>
                <a:path h="183249" w="1004803">
                  <a:moveTo>
                    <a:pt x="55202" y="0"/>
                  </a:moveTo>
                  <a:lnTo>
                    <a:pt x="949601" y="0"/>
                  </a:lnTo>
                  <a:cubicBezTo>
                    <a:pt x="964242" y="0"/>
                    <a:pt x="978283" y="5816"/>
                    <a:pt x="988635" y="16168"/>
                  </a:cubicBezTo>
                  <a:cubicBezTo>
                    <a:pt x="998987" y="26521"/>
                    <a:pt x="1004803" y="40562"/>
                    <a:pt x="1004803" y="55202"/>
                  </a:cubicBezTo>
                  <a:lnTo>
                    <a:pt x="1004803" y="128047"/>
                  </a:lnTo>
                  <a:cubicBezTo>
                    <a:pt x="1004803" y="158534"/>
                    <a:pt x="980088" y="183249"/>
                    <a:pt x="949601" y="183249"/>
                  </a:cubicBezTo>
                  <a:lnTo>
                    <a:pt x="55202" y="183249"/>
                  </a:lnTo>
                  <a:cubicBezTo>
                    <a:pt x="24715" y="183249"/>
                    <a:pt x="0" y="158534"/>
                    <a:pt x="0" y="128047"/>
                  </a:cubicBezTo>
                  <a:lnTo>
                    <a:pt x="0" y="55202"/>
                  </a:lnTo>
                  <a:cubicBezTo>
                    <a:pt x="0" y="24715"/>
                    <a:pt x="24715" y="0"/>
                    <a:pt x="55202" y="0"/>
                  </a:cubicBezTo>
                  <a:close/>
                </a:path>
              </a:pathLst>
            </a:custGeom>
            <a:solidFill>
              <a:srgbClr val="D5BBCA"/>
            </a:solidFill>
            <a:ln w="9525" cap="sq">
              <a:solidFill>
                <a:srgbClr val="000000"/>
              </a:solidFill>
              <a:prstDash val="solid"/>
              <a:miter/>
            </a:ln>
          </p:spPr>
        </p:sp>
        <p:sp>
          <p:nvSpPr>
            <p:cNvPr name="TextBox 32" id="32"/>
            <p:cNvSpPr txBox="true"/>
            <p:nvPr/>
          </p:nvSpPr>
          <p:spPr>
            <a:xfrm>
              <a:off x="0" y="-47625"/>
              <a:ext cx="1004803" cy="230874"/>
            </a:xfrm>
            <a:prstGeom prst="rect">
              <a:avLst/>
            </a:prstGeom>
          </p:spPr>
          <p:txBody>
            <a:bodyPr anchor="ctr" rtlCol="false" tIns="50800" lIns="50800" bIns="50800" rIns="50800"/>
            <a:lstStyle/>
            <a:p>
              <a:pPr algn="ctr" marL="0" indent="0" lvl="0">
                <a:lnSpc>
                  <a:spcPts val="2520"/>
                </a:lnSpc>
                <a:spcBef>
                  <a:spcPct val="0"/>
                </a:spcBef>
              </a:pPr>
              <a:r>
                <a:rPr lang="en-US" b="true" sz="1800" spc="81">
                  <a:solidFill>
                    <a:srgbClr val="000000"/>
                  </a:solidFill>
                  <a:latin typeface="DejaVu Serif Bold"/>
                  <a:ea typeface="DejaVu Serif Bold"/>
                  <a:cs typeface="DejaVu Serif Bold"/>
                  <a:sym typeface="DejaVu Serif Bold"/>
                </a:rPr>
                <a:t>TESTING PHASE</a:t>
              </a:r>
            </a:p>
          </p:txBody>
        </p:sp>
      </p:grpSp>
      <p:sp>
        <p:nvSpPr>
          <p:cNvPr name="AutoShape 33" id="33"/>
          <p:cNvSpPr/>
          <p:nvPr/>
        </p:nvSpPr>
        <p:spPr>
          <a:xfrm>
            <a:off x="-2027339" y="2771326"/>
            <a:ext cx="20813321" cy="0"/>
          </a:xfrm>
          <a:prstGeom prst="line">
            <a:avLst/>
          </a:prstGeom>
          <a:ln cap="flat" w="19050">
            <a:solidFill>
              <a:srgbClr val="BB95AB"/>
            </a:solidFill>
            <a:prstDash val="solid"/>
            <a:headEnd type="none" len="sm" w="sm"/>
            <a:tailEnd type="none" len="sm" w="sm"/>
          </a:ln>
        </p:spPr>
      </p:sp>
      <p:grpSp>
        <p:nvGrpSpPr>
          <p:cNvPr name="Group 34" id="34"/>
          <p:cNvGrpSpPr/>
          <p:nvPr/>
        </p:nvGrpSpPr>
        <p:grpSpPr>
          <a:xfrm rot="0">
            <a:off x="1148484" y="1993100"/>
            <a:ext cx="1556451" cy="1556451"/>
            <a:chOff x="0" y="0"/>
            <a:chExt cx="2075268" cy="2075268"/>
          </a:xfrm>
        </p:grpSpPr>
        <p:grpSp>
          <p:nvGrpSpPr>
            <p:cNvPr name="Group 35" id="35"/>
            <p:cNvGrpSpPr/>
            <p:nvPr/>
          </p:nvGrpSpPr>
          <p:grpSpPr>
            <a:xfrm rot="0">
              <a:off x="0" y="0"/>
              <a:ext cx="2075268" cy="2075268"/>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BF6F1"/>
              </a:solidFill>
              <a:ln w="9525" cap="sq">
                <a:solidFill>
                  <a:srgbClr val="000000"/>
                </a:solidFill>
                <a:prstDash val="solid"/>
                <a:miter/>
              </a:ln>
            </p:spPr>
          </p:sp>
          <p:sp>
            <p:nvSpPr>
              <p:cNvPr name="TextBox 37" id="37"/>
              <p:cNvSpPr txBox="true"/>
              <p:nvPr/>
            </p:nvSpPr>
            <p:spPr>
              <a:xfrm>
                <a:off x="76200" y="28575"/>
                <a:ext cx="660400" cy="708025"/>
              </a:xfrm>
              <a:prstGeom prst="rect">
                <a:avLst/>
              </a:prstGeom>
            </p:spPr>
            <p:txBody>
              <a:bodyPr anchor="ctr" rtlCol="false" tIns="50800" lIns="50800" bIns="50800" rIns="50800"/>
              <a:lstStyle/>
              <a:p>
                <a:pPr algn="ctr" marL="0" indent="0" lvl="0">
                  <a:lnSpc>
                    <a:spcPts val="2155"/>
                  </a:lnSpc>
                  <a:spcBef>
                    <a:spcPct val="0"/>
                  </a:spcBef>
                </a:pPr>
              </a:p>
            </p:txBody>
          </p:sp>
        </p:grpSp>
        <p:sp>
          <p:nvSpPr>
            <p:cNvPr name="Freeform 38" id="38"/>
            <p:cNvSpPr/>
            <p:nvPr/>
          </p:nvSpPr>
          <p:spPr>
            <a:xfrm flipH="false" flipV="false" rot="0">
              <a:off x="547002" y="592271"/>
              <a:ext cx="981264" cy="1062393"/>
            </a:xfrm>
            <a:custGeom>
              <a:avLst/>
              <a:gdLst/>
              <a:ahLst/>
              <a:cxnLst/>
              <a:rect r="r" b="b" t="t" l="l"/>
              <a:pathLst>
                <a:path h="1062393" w="981264">
                  <a:moveTo>
                    <a:pt x="0" y="0"/>
                  </a:moveTo>
                  <a:lnTo>
                    <a:pt x="981264" y="0"/>
                  </a:lnTo>
                  <a:lnTo>
                    <a:pt x="981264" y="1062392"/>
                  </a:lnTo>
                  <a:lnTo>
                    <a:pt x="0" y="10623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39" id="39"/>
          <p:cNvGrpSpPr/>
          <p:nvPr/>
        </p:nvGrpSpPr>
        <p:grpSpPr>
          <a:xfrm rot="0">
            <a:off x="12446378" y="1983575"/>
            <a:ext cx="1556451" cy="1556451"/>
            <a:chOff x="0" y="0"/>
            <a:chExt cx="2075268" cy="2075268"/>
          </a:xfrm>
        </p:grpSpPr>
        <p:grpSp>
          <p:nvGrpSpPr>
            <p:cNvPr name="Group 40" id="40"/>
            <p:cNvGrpSpPr/>
            <p:nvPr/>
          </p:nvGrpSpPr>
          <p:grpSpPr>
            <a:xfrm rot="0">
              <a:off x="0" y="0"/>
              <a:ext cx="2075268" cy="2075268"/>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D5BBCA"/>
              </a:solidFill>
              <a:ln w="9525" cap="sq">
                <a:solidFill>
                  <a:srgbClr val="000000"/>
                </a:solidFill>
                <a:prstDash val="solid"/>
                <a:miter/>
              </a:ln>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marL="0" indent="0" lvl="0">
                  <a:lnSpc>
                    <a:spcPts val="2520"/>
                  </a:lnSpc>
                  <a:spcBef>
                    <a:spcPct val="0"/>
                  </a:spcBef>
                </a:pPr>
              </a:p>
            </p:txBody>
          </p:sp>
        </p:grpSp>
        <p:sp>
          <p:nvSpPr>
            <p:cNvPr name="Freeform 43" id="43"/>
            <p:cNvSpPr/>
            <p:nvPr/>
          </p:nvSpPr>
          <p:spPr>
            <a:xfrm flipH="false" flipV="false" rot="0">
              <a:off x="404489" y="420605"/>
              <a:ext cx="1266291" cy="1234058"/>
            </a:xfrm>
            <a:custGeom>
              <a:avLst/>
              <a:gdLst/>
              <a:ahLst/>
              <a:cxnLst/>
              <a:rect r="r" b="b" t="t" l="l"/>
              <a:pathLst>
                <a:path h="1234058" w="1266291">
                  <a:moveTo>
                    <a:pt x="0" y="0"/>
                  </a:moveTo>
                  <a:lnTo>
                    <a:pt x="1266291" y="0"/>
                  </a:lnTo>
                  <a:lnTo>
                    <a:pt x="1266291" y="1234058"/>
                  </a:lnTo>
                  <a:lnTo>
                    <a:pt x="0" y="12340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44" id="44"/>
          <p:cNvGrpSpPr/>
          <p:nvPr/>
        </p:nvGrpSpPr>
        <p:grpSpPr>
          <a:xfrm rot="0">
            <a:off x="4662974" y="2016520"/>
            <a:ext cx="1556451" cy="1556451"/>
            <a:chOff x="0" y="0"/>
            <a:chExt cx="2075268" cy="2075268"/>
          </a:xfrm>
        </p:grpSpPr>
        <p:grpSp>
          <p:nvGrpSpPr>
            <p:cNvPr name="Group 45" id="45"/>
            <p:cNvGrpSpPr/>
            <p:nvPr/>
          </p:nvGrpSpPr>
          <p:grpSpPr>
            <a:xfrm rot="0">
              <a:off x="0" y="0"/>
              <a:ext cx="2075268" cy="2075268"/>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D5BBCA"/>
              </a:solidFill>
              <a:ln w="9525" cap="sq">
                <a:solidFill>
                  <a:srgbClr val="000000"/>
                </a:solidFill>
                <a:prstDash val="solid"/>
                <a:miter/>
              </a:ln>
            </p:spPr>
          </p:sp>
          <p:sp>
            <p:nvSpPr>
              <p:cNvPr name="TextBox 47" id="47"/>
              <p:cNvSpPr txBox="true"/>
              <p:nvPr/>
            </p:nvSpPr>
            <p:spPr>
              <a:xfrm>
                <a:off x="76200" y="28575"/>
                <a:ext cx="660400" cy="708025"/>
              </a:xfrm>
              <a:prstGeom prst="rect">
                <a:avLst/>
              </a:prstGeom>
            </p:spPr>
            <p:txBody>
              <a:bodyPr anchor="ctr" rtlCol="false" tIns="50800" lIns="50800" bIns="50800" rIns="50800"/>
              <a:lstStyle/>
              <a:p>
                <a:pPr algn="ctr" marL="0" indent="0" lvl="0">
                  <a:lnSpc>
                    <a:spcPts val="2520"/>
                  </a:lnSpc>
                  <a:spcBef>
                    <a:spcPct val="0"/>
                  </a:spcBef>
                </a:pPr>
              </a:p>
            </p:txBody>
          </p:sp>
        </p:grpSp>
        <p:sp>
          <p:nvSpPr>
            <p:cNvPr name="Freeform 48" id="48"/>
            <p:cNvSpPr/>
            <p:nvPr/>
          </p:nvSpPr>
          <p:spPr>
            <a:xfrm flipH="false" flipV="false" rot="0">
              <a:off x="490009" y="464532"/>
              <a:ext cx="1178341" cy="1146204"/>
            </a:xfrm>
            <a:custGeom>
              <a:avLst/>
              <a:gdLst/>
              <a:ahLst/>
              <a:cxnLst/>
              <a:rect r="r" b="b" t="t" l="l"/>
              <a:pathLst>
                <a:path h="1146204" w="1178341">
                  <a:moveTo>
                    <a:pt x="0" y="0"/>
                  </a:moveTo>
                  <a:lnTo>
                    <a:pt x="1178341" y="0"/>
                  </a:lnTo>
                  <a:lnTo>
                    <a:pt x="1178341" y="1146204"/>
                  </a:lnTo>
                  <a:lnTo>
                    <a:pt x="0" y="11462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49" id="49"/>
          <p:cNvGrpSpPr/>
          <p:nvPr/>
        </p:nvGrpSpPr>
        <p:grpSpPr>
          <a:xfrm rot="0">
            <a:off x="8553051" y="2016520"/>
            <a:ext cx="1556451" cy="1556451"/>
            <a:chOff x="0" y="0"/>
            <a:chExt cx="2075268" cy="2075268"/>
          </a:xfrm>
        </p:grpSpPr>
        <p:grpSp>
          <p:nvGrpSpPr>
            <p:cNvPr name="Group 50" id="50"/>
            <p:cNvGrpSpPr/>
            <p:nvPr/>
          </p:nvGrpSpPr>
          <p:grpSpPr>
            <a:xfrm rot="0">
              <a:off x="0" y="0"/>
              <a:ext cx="2075268" cy="2075268"/>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BF6F1"/>
              </a:solidFill>
              <a:ln w="9525" cap="sq">
                <a:solidFill>
                  <a:srgbClr val="000000"/>
                </a:solidFill>
                <a:prstDash val="solid"/>
                <a:miter/>
              </a:ln>
            </p:spPr>
          </p:sp>
          <p:sp>
            <p:nvSpPr>
              <p:cNvPr name="TextBox 52" id="52"/>
              <p:cNvSpPr txBox="true"/>
              <p:nvPr/>
            </p:nvSpPr>
            <p:spPr>
              <a:xfrm>
                <a:off x="76200" y="28575"/>
                <a:ext cx="660400" cy="708025"/>
              </a:xfrm>
              <a:prstGeom prst="rect">
                <a:avLst/>
              </a:prstGeom>
            </p:spPr>
            <p:txBody>
              <a:bodyPr anchor="ctr" rtlCol="false" tIns="50800" lIns="50800" bIns="50800" rIns="50800"/>
              <a:lstStyle/>
              <a:p>
                <a:pPr algn="ctr" marL="0" indent="0" lvl="0">
                  <a:lnSpc>
                    <a:spcPts val="2155"/>
                  </a:lnSpc>
                  <a:spcBef>
                    <a:spcPct val="0"/>
                  </a:spcBef>
                </a:pPr>
              </a:p>
            </p:txBody>
          </p:sp>
        </p:grpSp>
        <p:sp>
          <p:nvSpPr>
            <p:cNvPr name="Freeform 53" id="53"/>
            <p:cNvSpPr/>
            <p:nvPr/>
          </p:nvSpPr>
          <p:spPr>
            <a:xfrm flipH="false" flipV="false" rot="0">
              <a:off x="479809" y="494008"/>
              <a:ext cx="1115651" cy="1087253"/>
            </a:xfrm>
            <a:custGeom>
              <a:avLst/>
              <a:gdLst/>
              <a:ahLst/>
              <a:cxnLst/>
              <a:rect r="r" b="b" t="t" l="l"/>
              <a:pathLst>
                <a:path h="1087253" w="1115651">
                  <a:moveTo>
                    <a:pt x="0" y="0"/>
                  </a:moveTo>
                  <a:lnTo>
                    <a:pt x="1115651" y="0"/>
                  </a:lnTo>
                  <a:lnTo>
                    <a:pt x="1115651" y="1087253"/>
                  </a:lnTo>
                  <a:lnTo>
                    <a:pt x="0" y="10872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54" id="54"/>
          <p:cNvGrpSpPr/>
          <p:nvPr/>
        </p:nvGrpSpPr>
        <p:grpSpPr>
          <a:xfrm rot="0">
            <a:off x="15940109" y="1952145"/>
            <a:ext cx="1556451" cy="1556451"/>
            <a:chOff x="0" y="0"/>
            <a:chExt cx="2075268" cy="2075268"/>
          </a:xfrm>
        </p:grpSpPr>
        <p:grpSp>
          <p:nvGrpSpPr>
            <p:cNvPr name="Group 55" id="55"/>
            <p:cNvGrpSpPr/>
            <p:nvPr/>
          </p:nvGrpSpPr>
          <p:grpSpPr>
            <a:xfrm rot="0">
              <a:off x="0" y="0"/>
              <a:ext cx="2075268" cy="2075268"/>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BF6F1"/>
              </a:solidFill>
              <a:ln w="9525" cap="sq">
                <a:solidFill>
                  <a:srgbClr val="000000"/>
                </a:solidFill>
                <a:prstDash val="solid"/>
                <a:miter/>
              </a:ln>
            </p:spPr>
          </p:sp>
          <p:sp>
            <p:nvSpPr>
              <p:cNvPr name="TextBox 57" id="57"/>
              <p:cNvSpPr txBox="true"/>
              <p:nvPr/>
            </p:nvSpPr>
            <p:spPr>
              <a:xfrm>
                <a:off x="76200" y="28575"/>
                <a:ext cx="660400" cy="708025"/>
              </a:xfrm>
              <a:prstGeom prst="rect">
                <a:avLst/>
              </a:prstGeom>
            </p:spPr>
            <p:txBody>
              <a:bodyPr anchor="ctr" rtlCol="false" tIns="50800" lIns="50800" bIns="50800" rIns="50800"/>
              <a:lstStyle/>
              <a:p>
                <a:pPr algn="ctr" marL="0" indent="0" lvl="0">
                  <a:lnSpc>
                    <a:spcPts val="2155"/>
                  </a:lnSpc>
                  <a:spcBef>
                    <a:spcPct val="0"/>
                  </a:spcBef>
                </a:pPr>
              </a:p>
            </p:txBody>
          </p:sp>
        </p:grpSp>
        <p:sp>
          <p:nvSpPr>
            <p:cNvPr name="Freeform 58" id="58"/>
            <p:cNvSpPr/>
            <p:nvPr/>
          </p:nvSpPr>
          <p:spPr>
            <a:xfrm flipH="false" flipV="false" rot="0">
              <a:off x="477579" y="575487"/>
              <a:ext cx="1114829" cy="924295"/>
            </a:xfrm>
            <a:custGeom>
              <a:avLst/>
              <a:gdLst/>
              <a:ahLst/>
              <a:cxnLst/>
              <a:rect r="r" b="b" t="t" l="l"/>
              <a:pathLst>
                <a:path h="924295" w="1114829">
                  <a:moveTo>
                    <a:pt x="0" y="0"/>
                  </a:moveTo>
                  <a:lnTo>
                    <a:pt x="1114829" y="0"/>
                  </a:lnTo>
                  <a:lnTo>
                    <a:pt x="1114829" y="924295"/>
                  </a:lnTo>
                  <a:lnTo>
                    <a:pt x="0" y="92429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TextBox 59" id="59"/>
          <p:cNvSpPr txBox="true"/>
          <p:nvPr/>
        </p:nvSpPr>
        <p:spPr>
          <a:xfrm rot="0">
            <a:off x="5552186" y="453581"/>
            <a:ext cx="7183628" cy="1035179"/>
          </a:xfrm>
          <a:prstGeom prst="rect">
            <a:avLst/>
          </a:prstGeom>
        </p:spPr>
        <p:txBody>
          <a:bodyPr anchor="t" rtlCol="false" tIns="0" lIns="0" bIns="0" rIns="0">
            <a:spAutoFit/>
          </a:bodyPr>
          <a:lstStyle/>
          <a:p>
            <a:pPr algn="ctr" marL="0" indent="0" lvl="0">
              <a:lnSpc>
                <a:spcPts val="7884"/>
              </a:lnSpc>
              <a:spcBef>
                <a:spcPct val="0"/>
              </a:spcBef>
            </a:pPr>
            <a:r>
              <a:rPr lang="en-US" sz="7300">
                <a:solidFill>
                  <a:srgbClr val="000000"/>
                </a:solidFill>
                <a:latin typeface="Dream Avenue"/>
                <a:ea typeface="Dream Avenue"/>
                <a:cs typeface="Dream Avenue"/>
                <a:sym typeface="Dream Avenue"/>
              </a:rPr>
              <a:t>METHODOLOGY</a:t>
            </a:r>
          </a:p>
        </p:txBody>
      </p:sp>
      <p:sp>
        <p:nvSpPr>
          <p:cNvPr name="Freeform 60" id="60"/>
          <p:cNvSpPr/>
          <p:nvPr/>
        </p:nvSpPr>
        <p:spPr>
          <a:xfrm flipH="false" flipV="false" rot="0">
            <a:off x="16156820" y="0"/>
            <a:ext cx="2131180" cy="873040"/>
          </a:xfrm>
          <a:custGeom>
            <a:avLst/>
            <a:gdLst/>
            <a:ahLst/>
            <a:cxnLst/>
            <a:rect r="r" b="b" t="t" l="l"/>
            <a:pathLst>
              <a:path h="873040" w="2131180">
                <a:moveTo>
                  <a:pt x="0" y="0"/>
                </a:moveTo>
                <a:lnTo>
                  <a:pt x="2131180" y="0"/>
                </a:lnTo>
                <a:lnTo>
                  <a:pt x="2131180" y="873040"/>
                </a:lnTo>
                <a:lnTo>
                  <a:pt x="0" y="873040"/>
                </a:lnTo>
                <a:lnTo>
                  <a:pt x="0" y="0"/>
                </a:lnTo>
                <a:close/>
              </a:path>
            </a:pathLst>
          </a:custGeom>
          <a:blipFill>
            <a:blip r:embed="rId13"/>
            <a:stretch>
              <a:fillRect l="-55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true" flipV="false" rot="0">
            <a:off x="11232400" y="9127668"/>
            <a:ext cx="762005" cy="674721"/>
          </a:xfrm>
          <a:custGeom>
            <a:avLst/>
            <a:gdLst/>
            <a:ahLst/>
            <a:cxnLst/>
            <a:rect r="r" b="b" t="t" l="l"/>
            <a:pathLst>
              <a:path h="674721" w="762005">
                <a:moveTo>
                  <a:pt x="762006" y="0"/>
                </a:moveTo>
                <a:lnTo>
                  <a:pt x="0" y="0"/>
                </a:lnTo>
                <a:lnTo>
                  <a:pt x="0" y="674721"/>
                </a:lnTo>
                <a:lnTo>
                  <a:pt x="762006" y="674721"/>
                </a:lnTo>
                <a:lnTo>
                  <a:pt x="76200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3774" y="681407"/>
            <a:ext cx="762005" cy="674721"/>
          </a:xfrm>
          <a:custGeom>
            <a:avLst/>
            <a:gdLst/>
            <a:ahLst/>
            <a:cxnLst/>
            <a:rect r="r" b="b" t="t" l="l"/>
            <a:pathLst>
              <a:path h="674721" w="762005">
                <a:moveTo>
                  <a:pt x="0" y="0"/>
                </a:moveTo>
                <a:lnTo>
                  <a:pt x="762005" y="0"/>
                </a:lnTo>
                <a:lnTo>
                  <a:pt x="762005" y="674721"/>
                </a:lnTo>
                <a:lnTo>
                  <a:pt x="0" y="6747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94406" y="2780501"/>
            <a:ext cx="5264894" cy="5361620"/>
          </a:xfrm>
          <a:custGeom>
            <a:avLst/>
            <a:gdLst/>
            <a:ahLst/>
            <a:cxnLst/>
            <a:rect r="r" b="b" t="t" l="l"/>
            <a:pathLst>
              <a:path h="5361620" w="5264894">
                <a:moveTo>
                  <a:pt x="0" y="0"/>
                </a:moveTo>
                <a:lnTo>
                  <a:pt x="5264894" y="0"/>
                </a:lnTo>
                <a:lnTo>
                  <a:pt x="5264894" y="5361620"/>
                </a:lnTo>
                <a:lnTo>
                  <a:pt x="0" y="5361620"/>
                </a:lnTo>
                <a:lnTo>
                  <a:pt x="0" y="0"/>
                </a:lnTo>
                <a:close/>
              </a:path>
            </a:pathLst>
          </a:custGeom>
          <a:blipFill>
            <a:blip r:embed="rId4"/>
            <a:stretch>
              <a:fillRect l="-4279" t="-10025" r="-7767" b="0"/>
            </a:stretch>
          </a:blipFill>
        </p:spPr>
      </p:sp>
      <p:sp>
        <p:nvSpPr>
          <p:cNvPr name="TextBox 5" id="5"/>
          <p:cNvSpPr txBox="true"/>
          <p:nvPr/>
        </p:nvSpPr>
        <p:spPr>
          <a:xfrm rot="0">
            <a:off x="1277333" y="210823"/>
            <a:ext cx="6962598" cy="1340478"/>
          </a:xfrm>
          <a:prstGeom prst="rect">
            <a:avLst/>
          </a:prstGeom>
        </p:spPr>
        <p:txBody>
          <a:bodyPr anchor="t" rtlCol="false" tIns="0" lIns="0" bIns="0" rIns="0">
            <a:spAutoFit/>
          </a:bodyPr>
          <a:lstStyle/>
          <a:p>
            <a:pPr algn="ctr" marL="0" indent="0" lvl="0">
              <a:lnSpc>
                <a:spcPts val="11256"/>
              </a:lnSpc>
              <a:spcBef>
                <a:spcPct val="0"/>
              </a:spcBef>
            </a:pPr>
            <a:r>
              <a:rPr lang="en-US" sz="6863">
                <a:solidFill>
                  <a:srgbClr val="000000"/>
                </a:solidFill>
                <a:latin typeface="Dream Avenue"/>
                <a:ea typeface="Dream Avenue"/>
                <a:cs typeface="Dream Avenue"/>
                <a:sym typeface="Dream Avenue"/>
              </a:rPr>
              <a:t>SCOPE</a:t>
            </a:r>
          </a:p>
        </p:txBody>
      </p:sp>
      <p:sp>
        <p:nvSpPr>
          <p:cNvPr name="TextBox 6" id="6"/>
          <p:cNvSpPr txBox="true"/>
          <p:nvPr/>
        </p:nvSpPr>
        <p:spPr>
          <a:xfrm rot="0">
            <a:off x="960248" y="1346603"/>
            <a:ext cx="10272153" cy="7266120"/>
          </a:xfrm>
          <a:prstGeom prst="rect">
            <a:avLst/>
          </a:prstGeom>
        </p:spPr>
        <p:txBody>
          <a:bodyPr anchor="t" rtlCol="false" tIns="0" lIns="0" bIns="0" rIns="0">
            <a:spAutoFit/>
          </a:bodyPr>
          <a:lstStyle/>
          <a:p>
            <a:pPr algn="ctr">
              <a:lnSpc>
                <a:spcPts val="309"/>
              </a:lnSpc>
            </a:pPr>
          </a:p>
          <a:p>
            <a:pPr algn="ctr">
              <a:lnSpc>
                <a:spcPts val="7418"/>
              </a:lnSpc>
            </a:pPr>
          </a:p>
          <a:p>
            <a:pPr algn="l">
              <a:lnSpc>
                <a:spcPts val="2202"/>
              </a:lnSpc>
            </a:pPr>
            <a:r>
              <a:rPr lang="en-US" sz="2318">
                <a:solidFill>
                  <a:srgbClr val="000000"/>
                </a:solidFill>
                <a:latin typeface="Alice Bold"/>
                <a:ea typeface="Alice Bold"/>
                <a:cs typeface="Alice Bold"/>
                <a:sym typeface="Alice Bold"/>
              </a:rPr>
              <a:t>1. Network Analysis and Visualization</a:t>
            </a:r>
            <a:r>
              <a:rPr lang="en-US" sz="2318">
                <a:solidFill>
                  <a:srgbClr val="000000"/>
                </a:solidFill>
                <a:latin typeface="Alice"/>
                <a:ea typeface="Alice"/>
                <a:cs typeface="Alice"/>
                <a:sym typeface="Alice"/>
              </a:rPr>
              <a:t>: Analyzes social networks by detecting shortest paths, mutual friends, and visualizing complex data for easier interpretation.</a:t>
            </a:r>
          </a:p>
          <a:p>
            <a:pPr algn="l">
              <a:lnSpc>
                <a:spcPts val="1808"/>
              </a:lnSpc>
            </a:pPr>
          </a:p>
          <a:p>
            <a:pPr algn="l">
              <a:lnSpc>
                <a:spcPts val="2202"/>
              </a:lnSpc>
            </a:pPr>
            <a:r>
              <a:rPr lang="en-US" sz="2318">
                <a:solidFill>
                  <a:srgbClr val="000000"/>
                </a:solidFill>
                <a:latin typeface="Alice Bold"/>
                <a:ea typeface="Alice Bold"/>
                <a:cs typeface="Alice Bold"/>
                <a:sym typeface="Alice Bold"/>
              </a:rPr>
              <a:t>2. Educational Tool: </a:t>
            </a:r>
            <a:r>
              <a:rPr lang="en-US" sz="2318">
                <a:solidFill>
                  <a:srgbClr val="000000"/>
                </a:solidFill>
                <a:latin typeface="Alice"/>
                <a:ea typeface="Alice"/>
                <a:cs typeface="Alice"/>
                <a:sym typeface="Alice"/>
              </a:rPr>
              <a:t>Serves as a resource for learning graph algorithms and SNA techniques, bridging theory with practice.</a:t>
            </a:r>
          </a:p>
          <a:p>
            <a:pPr algn="l">
              <a:lnSpc>
                <a:spcPts val="1808"/>
              </a:lnSpc>
            </a:pPr>
          </a:p>
          <a:p>
            <a:pPr algn="l">
              <a:lnSpc>
                <a:spcPts val="2202"/>
              </a:lnSpc>
            </a:pPr>
            <a:r>
              <a:rPr lang="en-US" sz="2318">
                <a:solidFill>
                  <a:srgbClr val="000000"/>
                </a:solidFill>
                <a:latin typeface="Alice Bold"/>
                <a:ea typeface="Alice Bold"/>
                <a:cs typeface="Alice Bold"/>
                <a:sym typeface="Alice Bold"/>
              </a:rPr>
              <a:t>3. Customization and Flexibility</a:t>
            </a:r>
            <a:r>
              <a:rPr lang="en-US" sz="2318">
                <a:solidFill>
                  <a:srgbClr val="000000"/>
                </a:solidFill>
                <a:latin typeface="Alice"/>
                <a:ea typeface="Alice"/>
                <a:cs typeface="Alice"/>
                <a:sym typeface="Alice"/>
              </a:rPr>
              <a:t>: Allows users to import and analyze various datasets, adapting techniques to specific needs without programming.</a:t>
            </a:r>
          </a:p>
          <a:p>
            <a:pPr algn="l">
              <a:lnSpc>
                <a:spcPts val="1808"/>
              </a:lnSpc>
            </a:pPr>
          </a:p>
          <a:p>
            <a:pPr algn="l">
              <a:lnSpc>
                <a:spcPts val="2202"/>
              </a:lnSpc>
            </a:pPr>
            <a:r>
              <a:rPr lang="en-US" sz="2318">
                <a:solidFill>
                  <a:srgbClr val="000000"/>
                </a:solidFill>
                <a:latin typeface="Alice Bold"/>
                <a:ea typeface="Alice Bold"/>
                <a:cs typeface="Alice Bold"/>
                <a:sym typeface="Alice Bold"/>
              </a:rPr>
              <a:t>4. Friend Recommendation Systems:</a:t>
            </a:r>
            <a:r>
              <a:rPr lang="en-US" sz="2318">
                <a:solidFill>
                  <a:srgbClr val="000000"/>
                </a:solidFill>
                <a:latin typeface="Alice"/>
                <a:ea typeface="Alice"/>
                <a:cs typeface="Alice"/>
                <a:sym typeface="Alice"/>
              </a:rPr>
              <a:t> Suggests connections based on mutual friends and paths, applicable to social and professional networks.</a:t>
            </a:r>
          </a:p>
          <a:p>
            <a:pPr algn="l">
              <a:lnSpc>
                <a:spcPts val="1808"/>
              </a:lnSpc>
            </a:pPr>
          </a:p>
          <a:p>
            <a:pPr algn="l">
              <a:lnSpc>
                <a:spcPts val="2202"/>
              </a:lnSpc>
            </a:pPr>
            <a:r>
              <a:rPr lang="en-US" sz="2318">
                <a:solidFill>
                  <a:srgbClr val="000000"/>
                </a:solidFill>
                <a:latin typeface="Alice Bold"/>
                <a:ea typeface="Alice Bold"/>
                <a:cs typeface="Alice Bold"/>
                <a:sym typeface="Alice Bold"/>
              </a:rPr>
              <a:t>5. Marketing and Customer Analysis: </a:t>
            </a:r>
            <a:r>
              <a:rPr lang="en-US" sz="2318">
                <a:solidFill>
                  <a:srgbClr val="000000"/>
                </a:solidFill>
                <a:latin typeface="Alice"/>
                <a:ea typeface="Alice"/>
                <a:cs typeface="Alice"/>
                <a:sym typeface="Alice"/>
              </a:rPr>
              <a:t>Segments users for targeted marketing and personalized advertising based on social interactions.</a:t>
            </a:r>
          </a:p>
          <a:p>
            <a:pPr algn="l">
              <a:lnSpc>
                <a:spcPts val="1808"/>
              </a:lnSpc>
            </a:pPr>
          </a:p>
          <a:p>
            <a:pPr algn="l">
              <a:lnSpc>
                <a:spcPts val="2202"/>
              </a:lnSpc>
            </a:pPr>
            <a:r>
              <a:rPr lang="en-US" sz="2318">
                <a:solidFill>
                  <a:srgbClr val="000000"/>
                </a:solidFill>
                <a:latin typeface="Alice Bold"/>
                <a:ea typeface="Alice Bold"/>
                <a:cs typeface="Alice Bold"/>
                <a:sym typeface="Alice Bold"/>
              </a:rPr>
              <a:t>6. Crisis and Event Management:</a:t>
            </a:r>
            <a:r>
              <a:rPr lang="en-US" sz="2318">
                <a:solidFill>
                  <a:srgbClr val="000000"/>
                </a:solidFill>
                <a:latin typeface="Alice"/>
                <a:ea typeface="Alice"/>
                <a:cs typeface="Alice"/>
                <a:sym typeface="Alice"/>
              </a:rPr>
              <a:t> Models information flow to support decision-making during crises by identifying key communication nodes.</a:t>
            </a:r>
          </a:p>
          <a:p>
            <a:pPr algn="l">
              <a:lnSpc>
                <a:spcPts val="1808"/>
              </a:lnSpc>
            </a:pPr>
          </a:p>
          <a:p>
            <a:pPr algn="l">
              <a:lnSpc>
                <a:spcPts val="1808"/>
              </a:lnSpc>
            </a:pPr>
            <a:r>
              <a:rPr lang="en-US" sz="2318">
                <a:solidFill>
                  <a:srgbClr val="000000"/>
                </a:solidFill>
                <a:latin typeface="Alice Bold"/>
                <a:ea typeface="Alice Bold"/>
                <a:cs typeface="Alice Bold"/>
                <a:sym typeface="Alice Bold"/>
              </a:rPr>
              <a:t>7. Scalability:</a:t>
            </a:r>
            <a:r>
              <a:rPr lang="en-US" sz="2318">
                <a:solidFill>
                  <a:srgbClr val="000000"/>
                </a:solidFill>
                <a:latin typeface="Alice"/>
                <a:ea typeface="Alice"/>
                <a:cs typeface="Alice"/>
                <a:sym typeface="Alice"/>
              </a:rPr>
              <a:t> Can be extended for larger, more complex networks through optimized algorithms and data structures.</a:t>
            </a:r>
          </a:p>
          <a:p>
            <a:pPr algn="l">
              <a:lnSpc>
                <a:spcPts val="1808"/>
              </a:lnSpc>
            </a:pPr>
          </a:p>
          <a:p>
            <a:pPr algn="l">
              <a:lnSpc>
                <a:spcPts val="2202"/>
              </a:lnSpc>
            </a:pPr>
            <a:r>
              <a:rPr lang="en-US" sz="2318">
                <a:solidFill>
                  <a:srgbClr val="000000"/>
                </a:solidFill>
                <a:latin typeface="Alice Bold"/>
                <a:ea typeface="Alice Bold"/>
                <a:cs typeface="Alice Bold"/>
                <a:sym typeface="Alice Bold"/>
              </a:rPr>
              <a:t>8. Integration Potential:</a:t>
            </a:r>
            <a:r>
              <a:rPr lang="en-US" sz="2318">
                <a:solidFill>
                  <a:srgbClr val="000000"/>
                </a:solidFill>
                <a:latin typeface="Alice"/>
                <a:ea typeface="Alice"/>
                <a:cs typeface="Alice"/>
                <a:sym typeface="Alice"/>
              </a:rPr>
              <a:t> Compatible with other tools, enhancing functionality and broadening use cases without additional coding.</a:t>
            </a:r>
          </a:p>
        </p:txBody>
      </p:sp>
      <p:sp>
        <p:nvSpPr>
          <p:cNvPr name="Freeform 7" id="7"/>
          <p:cNvSpPr/>
          <p:nvPr/>
        </p:nvSpPr>
        <p:spPr>
          <a:xfrm flipH="false" flipV="false" rot="0">
            <a:off x="16156820" y="0"/>
            <a:ext cx="2131180" cy="873040"/>
          </a:xfrm>
          <a:custGeom>
            <a:avLst/>
            <a:gdLst/>
            <a:ahLst/>
            <a:cxnLst/>
            <a:rect r="r" b="b" t="t" l="l"/>
            <a:pathLst>
              <a:path h="873040" w="2131180">
                <a:moveTo>
                  <a:pt x="0" y="0"/>
                </a:moveTo>
                <a:lnTo>
                  <a:pt x="2131180" y="0"/>
                </a:lnTo>
                <a:lnTo>
                  <a:pt x="2131180" y="873040"/>
                </a:lnTo>
                <a:lnTo>
                  <a:pt x="0" y="873040"/>
                </a:lnTo>
                <a:lnTo>
                  <a:pt x="0" y="0"/>
                </a:lnTo>
                <a:close/>
              </a:path>
            </a:pathLst>
          </a:custGeom>
          <a:blipFill>
            <a:blip r:embed="rId5"/>
            <a:stretch>
              <a:fillRect l="-55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FD3CA"/>
        </a:solidFill>
      </p:bgPr>
    </p:bg>
    <p:spTree>
      <p:nvGrpSpPr>
        <p:cNvPr id="1" name=""/>
        <p:cNvGrpSpPr/>
        <p:nvPr/>
      </p:nvGrpSpPr>
      <p:grpSpPr>
        <a:xfrm>
          <a:off x="0" y="0"/>
          <a:ext cx="0" cy="0"/>
          <a:chOff x="0" y="0"/>
          <a:chExt cx="0" cy="0"/>
        </a:xfrm>
      </p:grpSpPr>
      <p:sp>
        <p:nvSpPr>
          <p:cNvPr name="TextBox 2" id="2"/>
          <p:cNvSpPr txBox="true"/>
          <p:nvPr/>
        </p:nvSpPr>
        <p:spPr>
          <a:xfrm rot="0">
            <a:off x="5191568" y="-440176"/>
            <a:ext cx="7283411" cy="1468876"/>
          </a:xfrm>
          <a:prstGeom prst="rect">
            <a:avLst/>
          </a:prstGeom>
        </p:spPr>
        <p:txBody>
          <a:bodyPr anchor="t" rtlCol="false" tIns="0" lIns="0" bIns="0" rIns="0">
            <a:spAutoFit/>
          </a:bodyPr>
          <a:lstStyle/>
          <a:p>
            <a:pPr algn="ctr">
              <a:lnSpc>
                <a:spcPts val="12240"/>
              </a:lnSpc>
              <a:spcBef>
                <a:spcPct val="0"/>
              </a:spcBef>
            </a:pPr>
            <a:r>
              <a:rPr lang="en-US" sz="7463">
                <a:solidFill>
                  <a:srgbClr val="000000"/>
                </a:solidFill>
                <a:latin typeface="Dream Avenue"/>
                <a:ea typeface="Dream Avenue"/>
                <a:cs typeface="Dream Avenue"/>
                <a:sym typeface="Dream Avenue"/>
              </a:rPr>
              <a:t>Literature Review</a:t>
            </a:r>
          </a:p>
        </p:txBody>
      </p:sp>
      <p:sp>
        <p:nvSpPr>
          <p:cNvPr name="TextBox 3" id="3"/>
          <p:cNvSpPr txBox="true"/>
          <p:nvPr/>
        </p:nvSpPr>
        <p:spPr>
          <a:xfrm rot="0">
            <a:off x="0" y="-22511"/>
            <a:ext cx="16321048" cy="10309511"/>
          </a:xfrm>
          <a:prstGeom prst="rect">
            <a:avLst/>
          </a:prstGeom>
        </p:spPr>
        <p:txBody>
          <a:bodyPr anchor="t" rtlCol="false" tIns="0" lIns="0" bIns="0" rIns="0">
            <a:spAutoFit/>
          </a:bodyPr>
          <a:lstStyle/>
          <a:p>
            <a:pPr algn="l">
              <a:lnSpc>
                <a:spcPts val="6288"/>
              </a:lnSpc>
            </a:pPr>
          </a:p>
          <a:p>
            <a:pPr algn="l">
              <a:lnSpc>
                <a:spcPts val="1940"/>
              </a:lnSpc>
            </a:pPr>
          </a:p>
          <a:p>
            <a:pPr algn="l">
              <a:lnSpc>
                <a:spcPts val="3023"/>
              </a:lnSpc>
            </a:pPr>
            <a:r>
              <a:rPr lang="en-US" sz="1843">
                <a:solidFill>
                  <a:srgbClr val="000000"/>
                </a:solidFill>
                <a:latin typeface="Alice Bold"/>
                <a:ea typeface="Alice Bold"/>
                <a:cs typeface="Alice Bold"/>
                <a:sym typeface="Alice Bold"/>
              </a:rPr>
              <a:t>- **Pathfinding Algorithms in Real-World Scenarios** (Subrata et al., 2023)[1]</a:t>
            </a:r>
          </a:p>
          <a:p>
            <a:pPr algn="l">
              <a:lnSpc>
                <a:spcPts val="3023"/>
              </a:lnSpc>
            </a:pPr>
            <a:r>
              <a:rPr lang="en-US" sz="1843">
                <a:solidFill>
                  <a:srgbClr val="000000"/>
                </a:solidFill>
                <a:latin typeface="Alice"/>
                <a:ea typeface="Alice"/>
                <a:cs typeface="Alice"/>
                <a:sym typeface="Alice"/>
              </a:rPr>
              <a:t>  - Comparative study on Floyd-Warshall, Johnson’s, and Dijkstra’s algorithms.</a:t>
            </a:r>
          </a:p>
          <a:p>
            <a:pPr algn="l">
              <a:lnSpc>
                <a:spcPts val="3023"/>
              </a:lnSpc>
            </a:pPr>
            <a:r>
              <a:rPr lang="en-US" sz="1843">
                <a:solidFill>
                  <a:srgbClr val="000000"/>
                </a:solidFill>
                <a:latin typeface="Alice"/>
                <a:ea typeface="Alice"/>
                <a:cs typeface="Alice"/>
                <a:sym typeface="Alice"/>
              </a:rPr>
              <a:t>  - Key Findings:</a:t>
            </a:r>
          </a:p>
          <a:p>
            <a:pPr algn="l">
              <a:lnSpc>
                <a:spcPts val="3023"/>
              </a:lnSpc>
            </a:pPr>
            <a:r>
              <a:rPr lang="en-US" sz="1843">
                <a:solidFill>
                  <a:srgbClr val="000000"/>
                </a:solidFill>
                <a:latin typeface="Alice"/>
                <a:ea typeface="Alice"/>
                <a:cs typeface="Alice"/>
                <a:sym typeface="Alice"/>
              </a:rPr>
              <a:t>    - Floyd-Warshall: Ideal for dense graphs, but costly with  O(V^3)  time complexity.</a:t>
            </a:r>
          </a:p>
          <a:p>
            <a:pPr algn="l">
              <a:lnSpc>
                <a:spcPts val="3023"/>
              </a:lnSpc>
            </a:pPr>
            <a:r>
              <a:rPr lang="en-US" sz="1843">
                <a:solidFill>
                  <a:srgbClr val="000000"/>
                </a:solidFill>
                <a:latin typeface="Alice"/>
                <a:ea typeface="Alice"/>
                <a:cs typeface="Alice"/>
                <a:sym typeface="Alice"/>
              </a:rPr>
              <a:t>    - Johnson’s: Best for sparse graphs, efficient with O(VE + V² log V) complexity.</a:t>
            </a:r>
          </a:p>
          <a:p>
            <a:pPr algn="l">
              <a:lnSpc>
                <a:spcPts val="3023"/>
              </a:lnSpc>
            </a:pPr>
            <a:r>
              <a:rPr lang="en-US" sz="1843">
                <a:solidFill>
                  <a:srgbClr val="000000"/>
                </a:solidFill>
                <a:latin typeface="Alice"/>
                <a:ea typeface="Alice"/>
                <a:cs typeface="Alice"/>
                <a:sym typeface="Alice"/>
              </a:rPr>
              <a:t>    - Dijkstra’s: Efficient for  sparse graphs, but struggles with negative weights.</a:t>
            </a:r>
          </a:p>
          <a:p>
            <a:pPr algn="l">
              <a:lnSpc>
                <a:spcPts val="3023"/>
              </a:lnSpc>
            </a:pPr>
            <a:r>
              <a:rPr lang="en-US" sz="1843">
                <a:solidFill>
                  <a:srgbClr val="000000"/>
                </a:solidFill>
                <a:latin typeface="Alice"/>
                <a:ea typeface="Alice"/>
                <a:cs typeface="Alice"/>
                <a:sym typeface="Alice"/>
              </a:rPr>
              <a:t>  - Application: Johnson’s and Dijkstra’s algorithms suited for large, sparse social networks.</a:t>
            </a:r>
          </a:p>
          <a:p>
            <a:pPr algn="l">
              <a:lnSpc>
                <a:spcPts val="3023"/>
              </a:lnSpc>
            </a:pPr>
            <a:r>
              <a:rPr lang="en-US" sz="1843">
                <a:solidFill>
                  <a:srgbClr val="000000"/>
                </a:solidFill>
                <a:latin typeface="Alice Bold"/>
                <a:ea typeface="Alice Bold"/>
                <a:cs typeface="Alice Bold"/>
                <a:sym typeface="Alice Bold"/>
              </a:rPr>
              <a:t>- **Link Prediction in Social Networks** (Daud et al., 2020)[2]</a:t>
            </a:r>
          </a:p>
          <a:p>
            <a:pPr algn="l">
              <a:lnSpc>
                <a:spcPts val="3023"/>
              </a:lnSpc>
            </a:pPr>
            <a:r>
              <a:rPr lang="en-US" sz="1843">
                <a:solidFill>
                  <a:srgbClr val="000000"/>
                </a:solidFill>
                <a:latin typeface="Alice"/>
                <a:ea typeface="Alice"/>
                <a:cs typeface="Alice"/>
                <a:sym typeface="Alice"/>
              </a:rPr>
              <a:t>  - Review of link prediction methods.</a:t>
            </a:r>
          </a:p>
          <a:p>
            <a:pPr algn="l">
              <a:lnSpc>
                <a:spcPts val="3023"/>
              </a:lnSpc>
            </a:pPr>
            <a:r>
              <a:rPr lang="en-US" sz="1843">
                <a:solidFill>
                  <a:srgbClr val="000000"/>
                </a:solidFill>
                <a:latin typeface="Alice"/>
                <a:ea typeface="Alice"/>
                <a:cs typeface="Alice"/>
                <a:sym typeface="Alice"/>
              </a:rPr>
              <a:t>  - Categories:</a:t>
            </a:r>
          </a:p>
          <a:p>
            <a:pPr algn="l">
              <a:lnSpc>
                <a:spcPts val="3023"/>
              </a:lnSpc>
            </a:pPr>
            <a:r>
              <a:rPr lang="en-US" sz="1843">
                <a:solidFill>
                  <a:srgbClr val="000000"/>
                </a:solidFill>
                <a:latin typeface="Alice"/>
                <a:ea typeface="Alice"/>
                <a:cs typeface="Alice"/>
                <a:sym typeface="Alice"/>
              </a:rPr>
              <a:t>    - Graph-Based Methods: Utilize structural properties.</a:t>
            </a:r>
          </a:p>
          <a:p>
            <a:pPr algn="l">
              <a:lnSpc>
                <a:spcPts val="3023"/>
              </a:lnSpc>
            </a:pPr>
            <a:r>
              <a:rPr lang="en-US" sz="1843">
                <a:solidFill>
                  <a:srgbClr val="000000"/>
                </a:solidFill>
                <a:latin typeface="Alice"/>
                <a:ea typeface="Alice"/>
                <a:cs typeface="Alice"/>
                <a:sym typeface="Alice"/>
              </a:rPr>
              <a:t>    - Content-Based Methods: Rely on node attributes.</a:t>
            </a:r>
          </a:p>
          <a:p>
            <a:pPr algn="l">
              <a:lnSpc>
                <a:spcPts val="3023"/>
              </a:lnSpc>
            </a:pPr>
            <a:r>
              <a:rPr lang="en-US" sz="1843">
                <a:solidFill>
                  <a:srgbClr val="000000"/>
                </a:solidFill>
                <a:latin typeface="Alice"/>
                <a:ea typeface="Alice"/>
                <a:cs typeface="Alice"/>
                <a:sym typeface="Alice"/>
              </a:rPr>
              <a:t>    - Hybrid Methods: Combine both techniques.</a:t>
            </a:r>
          </a:p>
          <a:p>
            <a:pPr algn="l">
              <a:lnSpc>
                <a:spcPts val="3023"/>
              </a:lnSpc>
            </a:pPr>
            <a:r>
              <a:rPr lang="en-US" sz="1843">
                <a:solidFill>
                  <a:srgbClr val="000000"/>
                </a:solidFill>
                <a:latin typeface="Alice"/>
                <a:ea typeface="Alice"/>
                <a:cs typeface="Alice"/>
                <a:sym typeface="Alice"/>
              </a:rPr>
              <a:t>  - Challenges: Dynamic nature of social networks; need for scalable models.</a:t>
            </a:r>
          </a:p>
          <a:p>
            <a:pPr algn="l">
              <a:lnSpc>
                <a:spcPts val="3023"/>
              </a:lnSpc>
            </a:pPr>
            <a:r>
              <a:rPr lang="en-US" sz="1843">
                <a:solidFill>
                  <a:srgbClr val="000000"/>
                </a:solidFill>
                <a:latin typeface="Alice"/>
                <a:ea typeface="Alice"/>
                <a:cs typeface="Alice"/>
                <a:sym typeface="Alice"/>
              </a:rPr>
              <a:t>  - Application: Friend recommendations and mutual friend detection.</a:t>
            </a:r>
          </a:p>
          <a:p>
            <a:pPr algn="l">
              <a:lnSpc>
                <a:spcPts val="3023"/>
              </a:lnSpc>
            </a:pPr>
            <a:r>
              <a:rPr lang="en-US" sz="1843">
                <a:solidFill>
                  <a:srgbClr val="000000"/>
                </a:solidFill>
                <a:latin typeface="Alice Bold"/>
                <a:ea typeface="Alice Bold"/>
                <a:cs typeface="Alice Bold"/>
                <a:sym typeface="Alice Bold"/>
              </a:rPr>
              <a:t>- **Shortest Path-Based Friend Recommendation** (Tian et al., 2012)[3]</a:t>
            </a:r>
          </a:p>
          <a:p>
            <a:pPr algn="l">
              <a:lnSpc>
                <a:spcPts val="3023"/>
              </a:lnSpc>
            </a:pPr>
            <a:r>
              <a:rPr lang="en-US" sz="1843">
                <a:solidFill>
                  <a:srgbClr val="000000"/>
                </a:solidFill>
                <a:latin typeface="Alice"/>
                <a:ea typeface="Alice"/>
                <a:cs typeface="Alice"/>
                <a:sym typeface="Alice"/>
              </a:rPr>
              <a:t>  - Method combining Floyd-Warshall with Extended Longest Common Subsequence (ELCS).</a:t>
            </a:r>
          </a:p>
          <a:p>
            <a:pPr algn="l">
              <a:lnSpc>
                <a:spcPts val="3023"/>
              </a:lnSpc>
            </a:pPr>
            <a:r>
              <a:rPr lang="en-US" sz="1843">
                <a:solidFill>
                  <a:srgbClr val="000000"/>
                </a:solidFill>
                <a:latin typeface="Alice"/>
                <a:ea typeface="Alice"/>
                <a:cs typeface="Alice"/>
                <a:sym typeface="Alice"/>
              </a:rPr>
              <a:t>  - Key Concept: Use both graph structure and user profiles to detect mutual friends.</a:t>
            </a:r>
          </a:p>
          <a:p>
            <a:pPr algn="l">
              <a:lnSpc>
                <a:spcPts val="3023"/>
              </a:lnSpc>
            </a:pPr>
            <a:r>
              <a:rPr lang="en-US" sz="1843">
                <a:solidFill>
                  <a:srgbClr val="000000"/>
                </a:solidFill>
                <a:latin typeface="Alice"/>
                <a:ea typeface="Alice"/>
                <a:cs typeface="Alice"/>
                <a:sym typeface="Alice"/>
              </a:rPr>
              <a:t>  - Application: Efficient friend recommendation using shortest path algorithms.</a:t>
            </a:r>
          </a:p>
          <a:p>
            <a:pPr algn="l">
              <a:lnSpc>
                <a:spcPts val="3023"/>
              </a:lnSpc>
            </a:pPr>
            <a:r>
              <a:rPr lang="en-US" sz="1843">
                <a:solidFill>
                  <a:srgbClr val="000000"/>
                </a:solidFill>
                <a:latin typeface="Alice Bold"/>
                <a:ea typeface="Alice Bold"/>
                <a:cs typeface="Alice Bold"/>
                <a:sym typeface="Alice Bold"/>
              </a:rPr>
              <a:t>- **Survey of Shortest Path Algorithms** (2020)[4]</a:t>
            </a:r>
          </a:p>
          <a:p>
            <a:pPr algn="l">
              <a:lnSpc>
                <a:spcPts val="3023"/>
              </a:lnSpc>
            </a:pPr>
            <a:r>
              <a:rPr lang="en-US" sz="1843">
                <a:solidFill>
                  <a:srgbClr val="000000"/>
                </a:solidFill>
                <a:latin typeface="Alice"/>
                <a:ea typeface="Alice"/>
                <a:cs typeface="Alice"/>
                <a:sym typeface="Alice"/>
              </a:rPr>
              <a:t>  - Comparative study of Bellman-Ford, Dijkstra’s, Floyd-Warshall, and Johnson’s algorithms.</a:t>
            </a:r>
          </a:p>
          <a:p>
            <a:pPr algn="l">
              <a:lnSpc>
                <a:spcPts val="3023"/>
              </a:lnSpc>
            </a:pPr>
            <a:r>
              <a:rPr lang="en-US" sz="1843">
                <a:solidFill>
                  <a:srgbClr val="000000"/>
                </a:solidFill>
                <a:latin typeface="Alice"/>
                <a:ea typeface="Alice"/>
                <a:cs typeface="Alice"/>
                <a:sym typeface="Alice"/>
              </a:rPr>
              <a:t>  - Key Insights:</a:t>
            </a:r>
          </a:p>
          <a:p>
            <a:pPr algn="l">
              <a:lnSpc>
                <a:spcPts val="3023"/>
              </a:lnSpc>
            </a:pPr>
            <a:r>
              <a:rPr lang="en-US" sz="1843">
                <a:solidFill>
                  <a:srgbClr val="000000"/>
                </a:solidFill>
                <a:latin typeface="Alice"/>
                <a:ea typeface="Alice"/>
                <a:cs typeface="Alice"/>
                <a:sym typeface="Alice"/>
              </a:rPr>
              <a:t>    - Bellman-Ford &amp; Floyd-Warshall handle negative weights.</a:t>
            </a:r>
          </a:p>
          <a:p>
            <a:pPr algn="l">
              <a:lnSpc>
                <a:spcPts val="3023"/>
              </a:lnSpc>
            </a:pPr>
            <a:r>
              <a:rPr lang="en-US" sz="1843">
                <a:solidFill>
                  <a:srgbClr val="000000"/>
                </a:solidFill>
                <a:latin typeface="Alice"/>
                <a:ea typeface="Alice"/>
                <a:cs typeface="Alice"/>
                <a:sym typeface="Alice"/>
              </a:rPr>
              <a:t>    - Johnson’s &amp; Dijkstra’s: Efficient for large, sparse graphs.</a:t>
            </a:r>
          </a:p>
          <a:p>
            <a:pPr algn="l">
              <a:lnSpc>
                <a:spcPts val="1406"/>
              </a:lnSpc>
              <a:spcBef>
                <a:spcPct val="0"/>
              </a:spcBef>
            </a:pPr>
            <a:r>
              <a:rPr lang="en-US" sz="857">
                <a:solidFill>
                  <a:srgbClr val="000000"/>
                </a:solidFill>
                <a:latin typeface="Alice"/>
                <a:ea typeface="Alice"/>
                <a:cs typeface="Alice"/>
                <a:sym typeface="Alice"/>
              </a:rPr>
              <a:t>  </a:t>
            </a:r>
          </a:p>
        </p:txBody>
      </p:sp>
      <p:sp>
        <p:nvSpPr>
          <p:cNvPr name="Freeform 4" id="4"/>
          <p:cNvSpPr/>
          <p:nvPr/>
        </p:nvSpPr>
        <p:spPr>
          <a:xfrm flipH="false" flipV="false" rot="0">
            <a:off x="0" y="-54688"/>
            <a:ext cx="1099226" cy="1031274"/>
          </a:xfrm>
          <a:custGeom>
            <a:avLst/>
            <a:gdLst/>
            <a:ahLst/>
            <a:cxnLst/>
            <a:rect r="r" b="b" t="t" l="l"/>
            <a:pathLst>
              <a:path h="1031274" w="1099226">
                <a:moveTo>
                  <a:pt x="0" y="0"/>
                </a:moveTo>
                <a:lnTo>
                  <a:pt x="1099226" y="0"/>
                </a:lnTo>
                <a:lnTo>
                  <a:pt x="1099226" y="1031275"/>
                </a:lnTo>
                <a:lnTo>
                  <a:pt x="0" y="10312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882943" y="9095836"/>
            <a:ext cx="1269651" cy="1191164"/>
          </a:xfrm>
          <a:custGeom>
            <a:avLst/>
            <a:gdLst/>
            <a:ahLst/>
            <a:cxnLst/>
            <a:rect r="r" b="b" t="t" l="l"/>
            <a:pathLst>
              <a:path h="1191164" w="1269651">
                <a:moveTo>
                  <a:pt x="0" y="0"/>
                </a:moveTo>
                <a:lnTo>
                  <a:pt x="1269651" y="0"/>
                </a:lnTo>
                <a:lnTo>
                  <a:pt x="1269651" y="1191164"/>
                </a:lnTo>
                <a:lnTo>
                  <a:pt x="0" y="11911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FD3CA"/>
        </a:solidFill>
      </p:bgPr>
    </p:bg>
    <p:spTree>
      <p:nvGrpSpPr>
        <p:cNvPr id="1" name=""/>
        <p:cNvGrpSpPr/>
        <p:nvPr/>
      </p:nvGrpSpPr>
      <p:grpSpPr>
        <a:xfrm>
          <a:off x="0" y="0"/>
          <a:ext cx="0" cy="0"/>
          <a:chOff x="0" y="0"/>
          <a:chExt cx="0" cy="0"/>
        </a:xfrm>
      </p:grpSpPr>
      <p:sp>
        <p:nvSpPr>
          <p:cNvPr name="TextBox 2" id="2"/>
          <p:cNvSpPr txBox="true"/>
          <p:nvPr/>
        </p:nvSpPr>
        <p:spPr>
          <a:xfrm rot="0">
            <a:off x="340845" y="252224"/>
            <a:ext cx="7527213" cy="1267202"/>
          </a:xfrm>
          <a:prstGeom prst="rect">
            <a:avLst/>
          </a:prstGeom>
        </p:spPr>
        <p:txBody>
          <a:bodyPr anchor="t" rtlCol="false" tIns="0" lIns="0" bIns="0" rIns="0">
            <a:spAutoFit/>
          </a:bodyPr>
          <a:lstStyle/>
          <a:p>
            <a:pPr algn="l" marL="0" indent="0" lvl="0">
              <a:lnSpc>
                <a:spcPts val="10611"/>
              </a:lnSpc>
              <a:spcBef>
                <a:spcPct val="0"/>
              </a:spcBef>
            </a:pPr>
            <a:r>
              <a:rPr lang="en-US" sz="6470">
                <a:solidFill>
                  <a:srgbClr val="000000"/>
                </a:solidFill>
                <a:latin typeface="Dream Avenue"/>
                <a:ea typeface="Dream Avenue"/>
                <a:cs typeface="Dream Avenue"/>
                <a:sym typeface="Dream Avenue"/>
              </a:rPr>
              <a:t>REfRENCES</a:t>
            </a:r>
          </a:p>
        </p:txBody>
      </p:sp>
      <p:sp>
        <p:nvSpPr>
          <p:cNvPr name="AutoShape 3" id="3"/>
          <p:cNvSpPr/>
          <p:nvPr/>
        </p:nvSpPr>
        <p:spPr>
          <a:xfrm>
            <a:off x="9420907" y="1019175"/>
            <a:ext cx="10380725" cy="0"/>
          </a:xfrm>
          <a:prstGeom prst="line">
            <a:avLst/>
          </a:prstGeom>
          <a:ln cap="flat" w="19050">
            <a:solidFill>
              <a:srgbClr val="100F0D"/>
            </a:solidFill>
            <a:prstDash val="solid"/>
            <a:headEnd type="none" len="sm" w="sm"/>
            <a:tailEnd type="none" len="sm" w="sm"/>
          </a:ln>
        </p:spPr>
      </p:sp>
      <p:sp>
        <p:nvSpPr>
          <p:cNvPr name="Freeform 4" id="4"/>
          <p:cNvSpPr/>
          <p:nvPr/>
        </p:nvSpPr>
        <p:spPr>
          <a:xfrm flipH="false" flipV="false" rot="0">
            <a:off x="7634319" y="34968"/>
            <a:ext cx="1786588" cy="1676145"/>
          </a:xfrm>
          <a:custGeom>
            <a:avLst/>
            <a:gdLst/>
            <a:ahLst/>
            <a:cxnLst/>
            <a:rect r="r" b="b" t="t" l="l"/>
            <a:pathLst>
              <a:path h="1676145" w="1786588">
                <a:moveTo>
                  <a:pt x="0" y="0"/>
                </a:moveTo>
                <a:lnTo>
                  <a:pt x="1786588" y="0"/>
                </a:lnTo>
                <a:lnTo>
                  <a:pt x="1786588" y="1676144"/>
                </a:lnTo>
                <a:lnTo>
                  <a:pt x="0" y="16761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737581" y="7962668"/>
            <a:ext cx="3366871" cy="967975"/>
          </a:xfrm>
          <a:custGeom>
            <a:avLst/>
            <a:gdLst/>
            <a:ahLst/>
            <a:cxnLst/>
            <a:rect r="r" b="b" t="t" l="l"/>
            <a:pathLst>
              <a:path h="967975" w="3366871">
                <a:moveTo>
                  <a:pt x="0" y="0"/>
                </a:moveTo>
                <a:lnTo>
                  <a:pt x="3366871" y="0"/>
                </a:lnTo>
                <a:lnTo>
                  <a:pt x="3366871" y="967976"/>
                </a:lnTo>
                <a:lnTo>
                  <a:pt x="0" y="967976"/>
                </a:lnTo>
                <a:lnTo>
                  <a:pt x="0" y="0"/>
                </a:lnTo>
                <a:close/>
              </a:path>
            </a:pathLst>
          </a:custGeom>
          <a:blipFill>
            <a:blip r:embed="rId4">
              <a:alphaModFix amt="29000"/>
            </a:blip>
            <a:stretch>
              <a:fillRect l="0" t="0" r="0" b="0"/>
            </a:stretch>
          </a:blipFill>
        </p:spPr>
      </p:sp>
      <p:sp>
        <p:nvSpPr>
          <p:cNvPr name="Freeform 6" id="6"/>
          <p:cNvSpPr/>
          <p:nvPr/>
        </p:nvSpPr>
        <p:spPr>
          <a:xfrm flipH="false" flipV="false" rot="-10800000">
            <a:off x="4104452" y="7962668"/>
            <a:ext cx="3366871" cy="967975"/>
          </a:xfrm>
          <a:custGeom>
            <a:avLst/>
            <a:gdLst/>
            <a:ahLst/>
            <a:cxnLst/>
            <a:rect r="r" b="b" t="t" l="l"/>
            <a:pathLst>
              <a:path h="967975" w="3366871">
                <a:moveTo>
                  <a:pt x="0" y="0"/>
                </a:moveTo>
                <a:lnTo>
                  <a:pt x="3366871" y="0"/>
                </a:lnTo>
                <a:lnTo>
                  <a:pt x="3366871" y="967976"/>
                </a:lnTo>
                <a:lnTo>
                  <a:pt x="0" y="967976"/>
                </a:lnTo>
                <a:lnTo>
                  <a:pt x="0" y="0"/>
                </a:lnTo>
                <a:close/>
              </a:path>
            </a:pathLst>
          </a:custGeom>
          <a:blipFill>
            <a:blip r:embed="rId4">
              <a:alphaModFix amt="29000"/>
            </a:blip>
            <a:stretch>
              <a:fillRect l="0" t="0" r="0" b="0"/>
            </a:stretch>
          </a:blipFill>
        </p:spPr>
      </p:sp>
      <p:sp>
        <p:nvSpPr>
          <p:cNvPr name="Freeform 7" id="7"/>
          <p:cNvSpPr/>
          <p:nvPr/>
        </p:nvSpPr>
        <p:spPr>
          <a:xfrm flipH="false" flipV="false" rot="-10800000">
            <a:off x="7465327" y="7962668"/>
            <a:ext cx="3366871" cy="967975"/>
          </a:xfrm>
          <a:custGeom>
            <a:avLst/>
            <a:gdLst/>
            <a:ahLst/>
            <a:cxnLst/>
            <a:rect r="r" b="b" t="t" l="l"/>
            <a:pathLst>
              <a:path h="967975" w="3366871">
                <a:moveTo>
                  <a:pt x="0" y="0"/>
                </a:moveTo>
                <a:lnTo>
                  <a:pt x="3366871" y="0"/>
                </a:lnTo>
                <a:lnTo>
                  <a:pt x="3366871" y="967976"/>
                </a:lnTo>
                <a:lnTo>
                  <a:pt x="0" y="967976"/>
                </a:lnTo>
                <a:lnTo>
                  <a:pt x="0" y="0"/>
                </a:lnTo>
                <a:close/>
              </a:path>
            </a:pathLst>
          </a:custGeom>
          <a:blipFill>
            <a:blip r:embed="rId4">
              <a:alphaModFix amt="29000"/>
            </a:blip>
            <a:stretch>
              <a:fillRect l="0" t="0" r="0" b="0"/>
            </a:stretch>
          </a:blipFill>
        </p:spPr>
      </p:sp>
      <p:sp>
        <p:nvSpPr>
          <p:cNvPr name="Freeform 8" id="8"/>
          <p:cNvSpPr/>
          <p:nvPr/>
        </p:nvSpPr>
        <p:spPr>
          <a:xfrm flipH="false" flipV="false" rot="-10800000">
            <a:off x="10832198" y="7962668"/>
            <a:ext cx="3366871" cy="967975"/>
          </a:xfrm>
          <a:custGeom>
            <a:avLst/>
            <a:gdLst/>
            <a:ahLst/>
            <a:cxnLst/>
            <a:rect r="r" b="b" t="t" l="l"/>
            <a:pathLst>
              <a:path h="967975" w="3366871">
                <a:moveTo>
                  <a:pt x="0" y="0"/>
                </a:moveTo>
                <a:lnTo>
                  <a:pt x="3366871" y="0"/>
                </a:lnTo>
                <a:lnTo>
                  <a:pt x="3366871" y="967976"/>
                </a:lnTo>
                <a:lnTo>
                  <a:pt x="0" y="967976"/>
                </a:lnTo>
                <a:lnTo>
                  <a:pt x="0" y="0"/>
                </a:lnTo>
                <a:close/>
              </a:path>
            </a:pathLst>
          </a:custGeom>
          <a:blipFill>
            <a:blip r:embed="rId4">
              <a:alphaModFix amt="29000"/>
            </a:blip>
            <a:stretch>
              <a:fillRect l="0" t="0" r="0" b="0"/>
            </a:stretch>
          </a:blipFill>
        </p:spPr>
      </p:sp>
      <p:sp>
        <p:nvSpPr>
          <p:cNvPr name="Freeform 9" id="9"/>
          <p:cNvSpPr/>
          <p:nvPr/>
        </p:nvSpPr>
        <p:spPr>
          <a:xfrm flipH="false" flipV="false" rot="-10800000">
            <a:off x="14183548" y="7962668"/>
            <a:ext cx="3366871" cy="967975"/>
          </a:xfrm>
          <a:custGeom>
            <a:avLst/>
            <a:gdLst/>
            <a:ahLst/>
            <a:cxnLst/>
            <a:rect r="r" b="b" t="t" l="l"/>
            <a:pathLst>
              <a:path h="967975" w="3366871">
                <a:moveTo>
                  <a:pt x="0" y="0"/>
                </a:moveTo>
                <a:lnTo>
                  <a:pt x="3366871" y="0"/>
                </a:lnTo>
                <a:lnTo>
                  <a:pt x="3366871" y="967976"/>
                </a:lnTo>
                <a:lnTo>
                  <a:pt x="0" y="967976"/>
                </a:lnTo>
                <a:lnTo>
                  <a:pt x="0" y="0"/>
                </a:lnTo>
                <a:close/>
              </a:path>
            </a:pathLst>
          </a:custGeom>
          <a:blipFill>
            <a:blip r:embed="rId4">
              <a:alphaModFix amt="29000"/>
            </a:blip>
            <a:stretch>
              <a:fillRect l="0" t="0" r="0" b="0"/>
            </a:stretch>
          </a:blipFill>
        </p:spPr>
      </p:sp>
      <p:sp>
        <p:nvSpPr>
          <p:cNvPr name="AutoShape 10" id="10"/>
          <p:cNvSpPr/>
          <p:nvPr/>
        </p:nvSpPr>
        <p:spPr>
          <a:xfrm>
            <a:off x="-4161662" y="9710771"/>
            <a:ext cx="10380725" cy="0"/>
          </a:xfrm>
          <a:prstGeom prst="line">
            <a:avLst/>
          </a:prstGeom>
          <a:ln cap="flat" w="19050">
            <a:solidFill>
              <a:srgbClr val="100F0D"/>
            </a:solidFill>
            <a:prstDash val="solid"/>
            <a:headEnd type="none" len="sm" w="sm"/>
            <a:tailEnd type="none" len="sm" w="sm"/>
          </a:ln>
        </p:spPr>
      </p:sp>
      <p:sp>
        <p:nvSpPr>
          <p:cNvPr name="Freeform 11" id="11"/>
          <p:cNvSpPr/>
          <p:nvPr/>
        </p:nvSpPr>
        <p:spPr>
          <a:xfrm flipH="false" flipV="false" rot="0">
            <a:off x="10832198" y="3779930"/>
            <a:ext cx="7258478" cy="3960639"/>
          </a:xfrm>
          <a:custGeom>
            <a:avLst/>
            <a:gdLst/>
            <a:ahLst/>
            <a:cxnLst/>
            <a:rect r="r" b="b" t="t" l="l"/>
            <a:pathLst>
              <a:path h="3960639" w="7258478">
                <a:moveTo>
                  <a:pt x="0" y="0"/>
                </a:moveTo>
                <a:lnTo>
                  <a:pt x="7258478" y="0"/>
                </a:lnTo>
                <a:lnTo>
                  <a:pt x="7258478" y="3960639"/>
                </a:lnTo>
                <a:lnTo>
                  <a:pt x="0" y="3960639"/>
                </a:lnTo>
                <a:lnTo>
                  <a:pt x="0" y="0"/>
                </a:lnTo>
                <a:close/>
              </a:path>
            </a:pathLst>
          </a:custGeom>
          <a:blipFill>
            <a:blip r:embed="rId5"/>
            <a:stretch>
              <a:fillRect l="0" t="-3110" r="0" b="-2954"/>
            </a:stretch>
          </a:blipFill>
        </p:spPr>
      </p:sp>
      <p:sp>
        <p:nvSpPr>
          <p:cNvPr name="TextBox 12" id="12"/>
          <p:cNvSpPr txBox="true"/>
          <p:nvPr/>
        </p:nvSpPr>
        <p:spPr>
          <a:xfrm rot="0">
            <a:off x="0" y="1898983"/>
            <a:ext cx="10330967" cy="1880947"/>
          </a:xfrm>
          <a:prstGeom prst="rect">
            <a:avLst/>
          </a:prstGeom>
        </p:spPr>
        <p:txBody>
          <a:bodyPr anchor="t" rtlCol="false" tIns="0" lIns="0" bIns="0" rIns="0">
            <a:spAutoFit/>
          </a:bodyPr>
          <a:lstStyle/>
          <a:p>
            <a:pPr algn="l" marL="497743" indent="-248871" lvl="1">
              <a:lnSpc>
                <a:spcPts val="3780"/>
              </a:lnSpc>
              <a:buFont typeface="Arial"/>
              <a:buChar char="•"/>
            </a:pPr>
            <a:r>
              <a:rPr lang="en-US" sz="2305">
                <a:solidFill>
                  <a:srgbClr val="000000"/>
                </a:solidFill>
                <a:latin typeface="Alice"/>
                <a:ea typeface="Alice"/>
                <a:cs typeface="Alice"/>
                <a:sym typeface="Alice"/>
              </a:rPr>
              <a:t>Subrata, P. N., Tandra, P. A., Owen, C., Yuwono, A., &amp; Astriani, M. S. (2023). Comparative research on all to all pairs path finding algorithms in a real-world scenario. In E3S Web of Conferences (Vol. 426, p. 01024). EDP Sciences.[1]</a:t>
            </a:r>
          </a:p>
        </p:txBody>
      </p:sp>
      <p:sp>
        <p:nvSpPr>
          <p:cNvPr name="TextBox 13" id="13"/>
          <p:cNvSpPr txBox="true"/>
          <p:nvPr/>
        </p:nvSpPr>
        <p:spPr>
          <a:xfrm rot="0">
            <a:off x="0" y="3834379"/>
            <a:ext cx="10330967" cy="1430912"/>
          </a:xfrm>
          <a:prstGeom prst="rect">
            <a:avLst/>
          </a:prstGeom>
        </p:spPr>
        <p:txBody>
          <a:bodyPr anchor="t" rtlCol="false" tIns="0" lIns="0" bIns="0" rIns="0">
            <a:spAutoFit/>
          </a:bodyPr>
          <a:lstStyle/>
          <a:p>
            <a:pPr algn="l" marL="506864" indent="-253432" lvl="1">
              <a:lnSpc>
                <a:spcPts val="3850"/>
              </a:lnSpc>
              <a:buFont typeface="Arial"/>
              <a:buChar char="•"/>
            </a:pPr>
            <a:r>
              <a:rPr lang="en-US" sz="2347">
                <a:solidFill>
                  <a:srgbClr val="000000"/>
                </a:solidFill>
                <a:latin typeface="Alice"/>
                <a:ea typeface="Alice"/>
                <a:cs typeface="Alice"/>
                <a:sym typeface="Alice"/>
              </a:rPr>
              <a:t>Daud, N. N., Ab Hamid, S. H., Saadoon, M., Sahran, F., &amp; Anuar, N. B. (2020). Applications of link prediction in social networks: A review. Journal of Network and Computer Applications, 166, 102716.[2]</a:t>
            </a:r>
          </a:p>
        </p:txBody>
      </p:sp>
      <p:sp>
        <p:nvSpPr>
          <p:cNvPr name="TextBox 14" id="14"/>
          <p:cNvSpPr txBox="true"/>
          <p:nvPr/>
        </p:nvSpPr>
        <p:spPr>
          <a:xfrm rot="0">
            <a:off x="0" y="5439744"/>
            <a:ext cx="10560697" cy="3818556"/>
          </a:xfrm>
          <a:prstGeom prst="rect">
            <a:avLst/>
          </a:prstGeom>
        </p:spPr>
        <p:txBody>
          <a:bodyPr anchor="t" rtlCol="false" tIns="0" lIns="0" bIns="0" rIns="0">
            <a:spAutoFit/>
          </a:bodyPr>
          <a:lstStyle/>
          <a:p>
            <a:pPr algn="l" marL="503747" indent="-251874" lvl="1">
              <a:lnSpc>
                <a:spcPts val="3826"/>
              </a:lnSpc>
              <a:buFont typeface="Arial"/>
              <a:buChar char="•"/>
            </a:pPr>
            <a:r>
              <a:rPr lang="en-US" sz="2333">
                <a:solidFill>
                  <a:srgbClr val="000000"/>
                </a:solidFill>
                <a:latin typeface="Alice"/>
                <a:ea typeface="Alice"/>
                <a:cs typeface="Alice"/>
                <a:sym typeface="Alice"/>
              </a:rPr>
              <a:t>X. Tian, Y. Song, X. Wang and X. Gong, "Shortest Path Based Potential Common Friend Recommendation in Social Networks," 2012 Second International Conference on Cloud and Green Computing, Xiangtan, China, 2012, pp. 541-548, doi: 10.1109/CGC.2012.106. keywords: {Social network services;Arrays;Collaboration;Business;Educational institutions;Algorithm design and analysis;Data models;Friend recommendation;Online social network;Shortest path;Longest Common Subsequence}.[3]</a:t>
            </a:r>
          </a:p>
          <a:p>
            <a:pPr algn="l" marL="460568" indent="-230284" lvl="1">
              <a:lnSpc>
                <a:spcPts val="3498"/>
              </a:lnSpc>
              <a:buFont typeface="Arial"/>
              <a:buChar char="•"/>
            </a:pPr>
            <a:r>
              <a:rPr lang="en-US" sz="2133">
                <a:solidFill>
                  <a:srgbClr val="000000"/>
                </a:solidFill>
                <a:latin typeface="Alice"/>
                <a:ea typeface="Alice"/>
                <a:cs typeface="Alice"/>
                <a:sym typeface="Alice"/>
              </a:rPr>
              <a:t>Barkund, S. H., Sharma, A., &amp; Bhapkar, H. R. Survey of Shortest Path Algorithms.[4]</a:t>
            </a:r>
          </a:p>
        </p:txBody>
      </p:sp>
      <p:sp>
        <p:nvSpPr>
          <p:cNvPr name="Freeform 15" id="15"/>
          <p:cNvSpPr/>
          <p:nvPr/>
        </p:nvSpPr>
        <p:spPr>
          <a:xfrm flipH="false" flipV="false" rot="0">
            <a:off x="16156820" y="0"/>
            <a:ext cx="2131180" cy="873040"/>
          </a:xfrm>
          <a:custGeom>
            <a:avLst/>
            <a:gdLst/>
            <a:ahLst/>
            <a:cxnLst/>
            <a:rect r="r" b="b" t="t" l="l"/>
            <a:pathLst>
              <a:path h="873040" w="2131180">
                <a:moveTo>
                  <a:pt x="0" y="0"/>
                </a:moveTo>
                <a:lnTo>
                  <a:pt x="2131180" y="0"/>
                </a:lnTo>
                <a:lnTo>
                  <a:pt x="2131180" y="873040"/>
                </a:lnTo>
                <a:lnTo>
                  <a:pt x="0" y="873040"/>
                </a:lnTo>
                <a:lnTo>
                  <a:pt x="0" y="0"/>
                </a:lnTo>
                <a:close/>
              </a:path>
            </a:pathLst>
          </a:custGeom>
          <a:blipFill>
            <a:blip r:embed="rId6"/>
            <a:stretch>
              <a:fillRect l="-55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DAGPWn1qDS4</dc:identifier>
  <dcterms:modified xsi:type="dcterms:W3CDTF">2011-08-01T06:04:30Z</dcterms:modified>
  <cp:revision>1</cp:revision>
  <dc:title>Brown and White Minimal Professional Portfolio Presentation</dc:title>
</cp:coreProperties>
</file>